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77" r:id="rId4"/>
    <p:sldId id="319" r:id="rId5"/>
    <p:sldId id="320" r:id="rId6"/>
    <p:sldId id="303" r:id="rId7"/>
    <p:sldId id="257" r:id="rId8"/>
    <p:sldId id="293" r:id="rId9"/>
    <p:sldId id="294" r:id="rId10"/>
    <p:sldId id="295" r:id="rId11"/>
    <p:sldId id="296" r:id="rId12"/>
    <p:sldId id="297" r:id="rId13"/>
    <p:sldId id="298" r:id="rId14"/>
    <p:sldId id="3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YKORA THERESA" initials="ST" lastIdx="2" clrIdx="0">
    <p:extLst>
      <p:ext uri="{19B8F6BF-5375-455C-9EA6-DF929625EA0E}">
        <p15:presenceInfo xmlns:p15="http://schemas.microsoft.com/office/powerpoint/2012/main" userId="S-1-5-21-1935955130-111283907-2076119496-33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D537E-4DD8-4E7E-9292-C3D071899FFC}" type="datetimeFigureOut">
              <a:rPr lang="en-US" smtClean="0"/>
              <a:t>9/1/2016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9B9D-0C22-49E4-A3BE-992CE0FA8E6B}" type="slidenum">
              <a:rPr lang="en-US" smtClean="0"/>
              <a:t>‹#›</a:t>
            </a:fld>
            <a:endParaRPr lang="en-US"/>
          </a:p>
        </p:txBody>
      </p:sp>
    </p:spTree>
    <p:extLst>
      <p:ext uri="{BB962C8B-B14F-4D97-AF65-F5344CB8AC3E}">
        <p14:creationId xmlns:p14="http://schemas.microsoft.com/office/powerpoint/2010/main" val="387396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Hook</a:t>
            </a:r>
            <a:r>
              <a:rPr lang="en-US" baseline="0" dirty="0" smtClean="0"/>
              <a:t>: Introduction</a:t>
            </a:r>
            <a:endParaRPr lang="en-US" dirty="0"/>
          </a:p>
        </p:txBody>
      </p:sp>
      <p:sp>
        <p:nvSpPr>
          <p:cNvPr id="4" name="Slide Number Placeholder 3"/>
          <p:cNvSpPr>
            <a:spLocks noGrp="1"/>
          </p:cNvSpPr>
          <p:nvPr>
            <p:ph type="sldNum" sz="quarter" idx="10"/>
          </p:nvPr>
        </p:nvSpPr>
        <p:spPr/>
        <p:txBody>
          <a:bodyPr/>
          <a:lstStyle/>
          <a:p>
            <a:fld id="{3A3B9B9D-0C22-49E4-A3BE-992CE0FA8E6B}" type="slidenum">
              <a:rPr lang="en-US" smtClean="0"/>
              <a:t>7</a:t>
            </a:fld>
            <a:endParaRPr lang="en-US" dirty="0"/>
          </a:p>
        </p:txBody>
      </p:sp>
    </p:spTree>
    <p:extLst>
      <p:ext uri="{BB962C8B-B14F-4D97-AF65-F5344CB8AC3E}">
        <p14:creationId xmlns:p14="http://schemas.microsoft.com/office/powerpoint/2010/main" val="278313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B9B9D-0C22-49E4-A3BE-992CE0FA8E6B}" type="slidenum">
              <a:rPr lang="en-US" smtClean="0"/>
              <a:t>11</a:t>
            </a:fld>
            <a:endParaRPr lang="en-US"/>
          </a:p>
        </p:txBody>
      </p:sp>
    </p:spTree>
    <p:extLst>
      <p:ext uri="{BB962C8B-B14F-4D97-AF65-F5344CB8AC3E}">
        <p14:creationId xmlns:p14="http://schemas.microsoft.com/office/powerpoint/2010/main" val="184981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E257E-B6D4-4329-9329-9DB70AC49C97}"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175562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E257E-B6D4-4329-9329-9DB70AC49C97}"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150522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E257E-B6D4-4329-9329-9DB70AC49C97}"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25078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E257E-B6D4-4329-9329-9DB70AC49C97}"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233080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E257E-B6D4-4329-9329-9DB70AC49C97}"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179916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E257E-B6D4-4329-9329-9DB70AC49C97}"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289887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E257E-B6D4-4329-9329-9DB70AC49C97}"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19217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E257E-B6D4-4329-9329-9DB70AC49C97}"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81904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E257E-B6D4-4329-9329-9DB70AC49C97}"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205356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E257E-B6D4-4329-9329-9DB70AC49C97}"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14727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E257E-B6D4-4329-9329-9DB70AC49C97}"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56ED4-EB06-4703-B411-1B88860B5E17}" type="slidenum">
              <a:rPr lang="en-US" smtClean="0"/>
              <a:t>‹#›</a:t>
            </a:fld>
            <a:endParaRPr lang="en-US"/>
          </a:p>
        </p:txBody>
      </p:sp>
    </p:spTree>
    <p:extLst>
      <p:ext uri="{BB962C8B-B14F-4D97-AF65-F5344CB8AC3E}">
        <p14:creationId xmlns:p14="http://schemas.microsoft.com/office/powerpoint/2010/main" val="361596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E257E-B6D4-4329-9329-9DB70AC49C97}" type="datetimeFigureOut">
              <a:rPr lang="en-US" smtClean="0"/>
              <a:t>9/1/2016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56ED4-EB06-4703-B411-1B88860B5E17}" type="slidenum">
              <a:rPr lang="en-US" smtClean="0"/>
              <a:t>‹#›</a:t>
            </a:fld>
            <a:endParaRPr lang="en-US"/>
          </a:p>
        </p:txBody>
      </p:sp>
    </p:spTree>
    <p:extLst>
      <p:ext uri="{BB962C8B-B14F-4D97-AF65-F5344CB8AC3E}">
        <p14:creationId xmlns:p14="http://schemas.microsoft.com/office/powerpoint/2010/main" val="14563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hdl.loc.gov/loc.afc/afcts.4147b1" TargetMode="External"/><Relationship Id="rId7" Type="http://schemas.openxmlformats.org/officeDocument/2006/relationships/hyperlink" Target="https://www.loc.gov/item/toddbib000194/" TargetMode="External"/><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hyperlink" Target="http://www.pbs.org/kenburns/dustbowl/watch-videos/#2250832371" TargetMode="External"/><Relationship Id="rId10" Type="http://schemas.openxmlformats.org/officeDocument/2006/relationships/image" Target="../media/image26.jpg"/><Relationship Id="rId4" Type="http://schemas.openxmlformats.org/officeDocument/2006/relationships/image" Target="../media/image23.png"/><Relationship Id="rId9" Type="http://schemas.openxmlformats.org/officeDocument/2006/relationships/hyperlink" Target="http://newdeal.feri.org/steinbeck/steinbeck01.ht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hyperlink" Target="http://newdeal.feri.org/library/ab32.htm" TargetMode="External"/><Relationship Id="rId18" Type="http://schemas.openxmlformats.org/officeDocument/2006/relationships/image" Target="../media/image35.png"/><Relationship Id="rId3" Type="http://schemas.openxmlformats.org/officeDocument/2006/relationships/image" Target="../media/image5.gif"/><Relationship Id="rId7" Type="http://schemas.openxmlformats.org/officeDocument/2006/relationships/hyperlink" Target="http://articles.latimes.com/2003/mar/09/local/me-then9/2" TargetMode="External"/><Relationship Id="rId12" Type="http://schemas.openxmlformats.org/officeDocument/2006/relationships/image" Target="../media/image32.png"/><Relationship Id="rId17" Type="http://schemas.openxmlformats.org/officeDocument/2006/relationships/hyperlink" Target="http://www.loc.gov/pictures/resource/cph.3a01366/?co=fsa" TargetMode="External"/><Relationship Id="rId2" Type="http://schemas.openxmlformats.org/officeDocument/2006/relationships/notesSlide" Target="../notesSlides/notesSlide2.xml"/><Relationship Id="rId16" Type="http://schemas.openxmlformats.org/officeDocument/2006/relationships/image" Target="../media/image34.jpg"/><Relationship Id="rId1" Type="http://schemas.openxmlformats.org/officeDocument/2006/relationships/slideLayout" Target="../slideLayouts/slideLayout6.xml"/><Relationship Id="rId6" Type="http://schemas.openxmlformats.org/officeDocument/2006/relationships/image" Target="../media/image29.jpeg"/><Relationship Id="rId11" Type="http://schemas.openxmlformats.org/officeDocument/2006/relationships/hyperlink" Target="http://www.loc.gov/pictures/resource/fsa.8b34909/?co=fsa" TargetMode="External"/><Relationship Id="rId5" Type="http://schemas.openxmlformats.org/officeDocument/2006/relationships/image" Target="../media/image28.png"/><Relationship Id="rId15" Type="http://schemas.openxmlformats.org/officeDocument/2006/relationships/hyperlink" Target="http://www.loc.gov/pictures/resource/fsa.8b31722/?co=fsa" TargetMode="External"/><Relationship Id="rId10" Type="http://schemas.openxmlformats.org/officeDocument/2006/relationships/image" Target="../media/image31.jpg"/><Relationship Id="rId4" Type="http://schemas.openxmlformats.org/officeDocument/2006/relationships/hyperlink" Target="https://www.poets.org/poetsorg/poem/new-colossus" TargetMode="External"/><Relationship Id="rId9" Type="http://schemas.openxmlformats.org/officeDocument/2006/relationships/hyperlink" Target="http://cdn.loc.gov/service/pnp/ppmsca/15600/15609v.jpg" TargetMode="External"/><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dbqproject.com/sg_userfiles/sample_dustbowl.pdf" TargetMode="External"/><Relationship Id="rId2" Type="http://schemas.openxmlformats.org/officeDocument/2006/relationships/image" Target="../media/image5.gif"/><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npr.org/sections/thetwo-way/2016/08/18/490519540/threatened-by-rising-seas-an-alaskan-village-decides-to-relocate" TargetMode="External"/><Relationship Id="rId7" Type="http://schemas.openxmlformats.org/officeDocument/2006/relationships/hyperlink" Target="http://www.nytimes.com/2016/08/20/us/shishmaref-alaska-elocate-vote-climate-change.html?_r=0" TargetMode="External"/><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39.png"/><Relationship Id="rId11" Type="http://schemas.microsoft.com/office/2007/relationships/hdphoto" Target="../media/hdphoto1.wdp"/><Relationship Id="rId5" Type="http://schemas.openxmlformats.org/officeDocument/2006/relationships/hyperlink" Target="https://www.doi.gov/blog/my-world-interrupted" TargetMode="External"/><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gif"/><Relationship Id="rId2" Type="http://schemas.openxmlformats.org/officeDocument/2006/relationships/hyperlink" Target="http://www.smithsonianmag.com/science-nature/residents-louisiana-island-americas-first-climate-refugees-180959585/?no-ist" TargetMode="Externa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planetsave.com/2016/08/29/nearly-30-indias-land-now-undergoing-desertifi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inkprogress.org/worried-about-refugees-just-wait-until-we-dust-bowlify-mexico-and-central-america-2dc879a04729#.f8hzjlv5b" TargetMode="Externa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gif"/><Relationship Id="rId2" Type="http://schemas.openxmlformats.org/officeDocument/2006/relationships/hyperlink" Target="https://www.youtube.com/watch?v=x2CiDaUYr90"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pbs.org/wgbh/americanexperience/features/general-article/dustbowl-mass-exodus-plai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hyperlink" Target="http://www.pbs.org/kenburns/dustbowl/watch-videos/#2250514396" TargetMode="External"/><Relationship Id="rId7" Type="http://schemas.openxmlformats.org/officeDocument/2006/relationships/hyperlink" Target="http://genius.com/John-steinbeck-chapter-1-the-grapes-of-wrath-annotated" TargetMode="External"/><Relationship Id="rId2" Type="http://schemas.openxmlformats.org/officeDocument/2006/relationships/image" Target="../media/image5.gif"/><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www.loc.gov/item/toddbib000091/"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hyperlink" Target="http://www.us89society.org/portals/0/images/Medley/Gold%20Rush%20Label.jpg" TargetMode="External"/><Relationship Id="rId13"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hyperlink" Target="https://grapesofwrathdramaturgy.files.wordpress.com/2013/09/oberon09handbill.jpg" TargetMode="External"/><Relationship Id="rId2" Type="http://schemas.openxmlformats.org/officeDocument/2006/relationships/hyperlink" Target="http://cdn.calisphere.org/data/13030/cn/kt558034cn/files/kt558034cn-d0e00021.jpg" TargetMode="External"/><Relationship Id="rId16"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hyperlink" Target="http://www.us89society.org/RoadTripGuides/BasinRange/ApacheJunctiontoWickenburg/VegetableCrateLabels/tabid/223/Default.aspx" TargetMode="External"/><Relationship Id="rId11" Type="http://schemas.openxmlformats.org/officeDocument/2006/relationships/image" Target="../media/image20.jpg"/><Relationship Id="rId5" Type="http://schemas.openxmlformats.org/officeDocument/2006/relationships/image" Target="../media/image17.jpeg"/><Relationship Id="rId15" Type="http://schemas.openxmlformats.org/officeDocument/2006/relationships/hyperlink" Target="http://nisbah.com/summer_reading/grapes_of_wrath_john_steinbeck2.pdf" TargetMode="External"/><Relationship Id="rId10" Type="http://schemas.openxmlformats.org/officeDocument/2006/relationships/hyperlink" Target="http://shahrarali.net/wp-content/uploads/2013/06/070620131782handbill.jpg" TargetMode="External"/><Relationship Id="rId4" Type="http://schemas.openxmlformats.org/officeDocument/2006/relationships/hyperlink" Target="http://cdn.calisphere.org/data/13030/nk/kt109nd5nk/files/kt109nd5nk-d0e00021.jpg" TargetMode="External"/><Relationship Id="rId9" Type="http://schemas.openxmlformats.org/officeDocument/2006/relationships/image" Target="../media/image19.jpeg"/><Relationship Id="rId1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914400"/>
            <a:ext cx="10256520" cy="1612093"/>
          </a:xfrm>
        </p:spPr>
        <p:txBody>
          <a:bodyPr>
            <a:normAutofit/>
          </a:bodyPr>
          <a:lstStyle/>
          <a:p>
            <a:r>
              <a:rPr lang="en-US" b="1" dirty="0" smtClean="0">
                <a:latin typeface="Arial Rounded MT Bold" panose="020F0704030504030204" pitchFamily="34" charset="0"/>
              </a:rPr>
              <a:t>The Dust Bowl </a:t>
            </a:r>
            <a:endParaRPr lang="en-US" b="1" dirty="0">
              <a:latin typeface="Arial Rounded MT Bold" panose="020F0704030504030204" pitchFamily="34" charset="0"/>
            </a:endParaRPr>
          </a:p>
        </p:txBody>
      </p:sp>
      <p:sp>
        <p:nvSpPr>
          <p:cNvPr id="3" name="Subtitle 2"/>
          <p:cNvSpPr>
            <a:spLocks noGrp="1"/>
          </p:cNvSpPr>
          <p:nvPr>
            <p:ph type="subTitle" idx="1"/>
          </p:nvPr>
        </p:nvSpPr>
        <p:spPr/>
        <p:txBody>
          <a:bodyPr>
            <a:normAutofit lnSpcReduction="10000"/>
          </a:bodyPr>
          <a:lstStyle/>
          <a:p>
            <a:r>
              <a:rPr lang="en-US" sz="3200" dirty="0" smtClean="0"/>
              <a:t>Lessons of the Past </a:t>
            </a:r>
          </a:p>
          <a:p>
            <a:r>
              <a:rPr lang="en-US" sz="3200" dirty="0" smtClean="0"/>
              <a:t>			 Informing the Present</a:t>
            </a:r>
          </a:p>
          <a:p>
            <a:r>
              <a:rPr lang="en-US" sz="3200" dirty="0" smtClean="0"/>
              <a:t>					Shaping the Future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59" y="3602038"/>
            <a:ext cx="4025900" cy="3048000"/>
          </a:xfrm>
          <a:prstGeom prst="rect">
            <a:avLst/>
          </a:prstGeom>
        </p:spPr>
      </p:pic>
    </p:spTree>
    <p:extLst>
      <p:ext uri="{BB962C8B-B14F-4D97-AF65-F5344CB8AC3E}">
        <p14:creationId xmlns:p14="http://schemas.microsoft.com/office/powerpoint/2010/main" val="92881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941"/>
            <a:ext cx="10515600" cy="1325563"/>
          </a:xfrm>
        </p:spPr>
        <p:txBody>
          <a:bodyPr/>
          <a:lstStyle/>
          <a:p>
            <a:r>
              <a:rPr lang="en-US" b="1" u="sng" dirty="0" smtClean="0"/>
              <a:t>Station Three: Western Realities  </a:t>
            </a:r>
            <a:endParaRPr lang="en-US" b="1" u="sng" dirty="0"/>
          </a:p>
        </p:txBody>
      </p:sp>
      <p:sp>
        <p:nvSpPr>
          <p:cNvPr id="4" name="TextBox 3"/>
          <p:cNvSpPr txBox="1"/>
          <p:nvPr/>
        </p:nvSpPr>
        <p:spPr>
          <a:xfrm>
            <a:off x="276445" y="1064895"/>
            <a:ext cx="3755228" cy="892552"/>
          </a:xfrm>
          <a:prstGeom prst="rect">
            <a:avLst/>
          </a:prstGeom>
          <a:noFill/>
        </p:spPr>
        <p:txBody>
          <a:bodyPr wrap="square" rtlCol="0">
            <a:spAutoFit/>
          </a:bodyPr>
          <a:lstStyle/>
          <a:p>
            <a:r>
              <a:rPr lang="en-US" sz="3200" b="1" dirty="0" smtClean="0">
                <a:solidFill>
                  <a:srgbClr val="FF0000"/>
                </a:solidFill>
              </a:rPr>
              <a:t>1</a:t>
            </a:r>
            <a:r>
              <a:rPr lang="en-US" sz="2000" dirty="0" smtClean="0"/>
              <a:t> Click the logos below to listen to the songs Sunny Cal &amp; Arizona</a:t>
            </a:r>
            <a:endParaRPr lang="en-US" sz="2000" dirty="0"/>
          </a:p>
        </p:txBody>
      </p:sp>
      <p:sp>
        <p:nvSpPr>
          <p:cNvPr id="11" name="TextBox 10"/>
          <p:cNvSpPr txBox="1"/>
          <p:nvPr/>
        </p:nvSpPr>
        <p:spPr>
          <a:xfrm>
            <a:off x="7494797" y="79941"/>
            <a:ext cx="4575676" cy="1477328"/>
          </a:xfrm>
          <a:prstGeom prst="rect">
            <a:avLst/>
          </a:prstGeom>
          <a:noFill/>
        </p:spPr>
        <p:txBody>
          <a:bodyPr wrap="square" rtlCol="0">
            <a:spAutoFit/>
          </a:bodyPr>
          <a:lstStyle/>
          <a:p>
            <a:r>
              <a:rPr lang="en-US" sz="3200" b="1" dirty="0" smtClean="0">
                <a:solidFill>
                  <a:srgbClr val="FF0000"/>
                </a:solidFill>
              </a:rPr>
              <a:t>2</a:t>
            </a:r>
            <a:r>
              <a:rPr lang="en-US" dirty="0" smtClean="0"/>
              <a:t>Watch the video below about the treatment of “Okies” in California. </a:t>
            </a:r>
          </a:p>
          <a:p>
            <a:endParaRPr lang="en-US" sz="2000" dirty="0"/>
          </a:p>
          <a:p>
            <a:endParaRPr lang="en-US" sz="20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3968" y="5181601"/>
            <a:ext cx="1428032" cy="1428032"/>
          </a:xfrm>
          <a:prstGeom prst="rect">
            <a:avLst/>
          </a:prstGeom>
        </p:spPr>
      </p:pic>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4" y="2056888"/>
            <a:ext cx="2743261" cy="1127785"/>
          </a:xfrm>
          <a:prstGeom prst="rect">
            <a:avLst/>
          </a:prstGeom>
        </p:spPr>
      </p:pic>
      <p:pic>
        <p:nvPicPr>
          <p:cNvPr id="9" name="Picture 8">
            <a:hlinkClick r:id="rId5"/>
          </p:cNvPr>
          <p:cNvPicPr>
            <a:picLocks noChangeAspect="1"/>
          </p:cNvPicPr>
          <p:nvPr/>
        </p:nvPicPr>
        <p:blipFill rotWithShape="1">
          <a:blip r:embed="rId6"/>
          <a:srcRect l="16246" t="46497" r="40417" b="9375"/>
          <a:stretch/>
        </p:blipFill>
        <p:spPr>
          <a:xfrm>
            <a:off x="7690599" y="1064895"/>
            <a:ext cx="4184073" cy="2395305"/>
          </a:xfrm>
          <a:prstGeom prst="rect">
            <a:avLst/>
          </a:prstGeom>
        </p:spPr>
      </p:pic>
      <p:pic>
        <p:nvPicPr>
          <p:cNvPr id="10" name="Picture 9">
            <a:hlinkClick r:id="rId7"/>
          </p:cNvPr>
          <p:cNvPicPr>
            <a:picLocks noChangeAspect="1"/>
          </p:cNvPicPr>
          <p:nvPr/>
        </p:nvPicPr>
        <p:blipFill>
          <a:blip r:embed="rId8"/>
          <a:stretch>
            <a:fillRect/>
          </a:stretch>
        </p:blipFill>
        <p:spPr>
          <a:xfrm>
            <a:off x="4031673" y="2062456"/>
            <a:ext cx="1122217" cy="1122217"/>
          </a:xfrm>
          <a:prstGeom prst="rect">
            <a:avLst/>
          </a:prstGeom>
        </p:spPr>
      </p:pic>
      <p:sp>
        <p:nvSpPr>
          <p:cNvPr id="13" name="TextBox 12"/>
          <p:cNvSpPr txBox="1"/>
          <p:nvPr/>
        </p:nvSpPr>
        <p:spPr>
          <a:xfrm>
            <a:off x="2187124" y="3885927"/>
            <a:ext cx="5250873" cy="1415772"/>
          </a:xfrm>
          <a:prstGeom prst="rect">
            <a:avLst/>
          </a:prstGeom>
          <a:noFill/>
        </p:spPr>
        <p:txBody>
          <a:bodyPr wrap="square" rtlCol="0">
            <a:spAutoFit/>
          </a:bodyPr>
          <a:lstStyle/>
          <a:p>
            <a:r>
              <a:rPr lang="en-US" sz="3200" b="1" dirty="0" smtClean="0">
                <a:solidFill>
                  <a:srgbClr val="FF0000"/>
                </a:solidFill>
              </a:rPr>
              <a:t>3 </a:t>
            </a:r>
            <a:r>
              <a:rPr lang="en-US" dirty="0" smtClean="0"/>
              <a:t>Click on the logo </a:t>
            </a:r>
            <a:r>
              <a:rPr lang="en-US" dirty="0" smtClean="0"/>
              <a:t>below and read the Steinbeck piece  “Starvation </a:t>
            </a:r>
            <a:r>
              <a:rPr lang="en-US" dirty="0"/>
              <a:t>U</a:t>
            </a:r>
            <a:r>
              <a:rPr lang="en-US" dirty="0" smtClean="0"/>
              <a:t>nder the Orange Trees” and summarize the article according to the </a:t>
            </a:r>
            <a:r>
              <a:rPr lang="en-US" u="sng" dirty="0" smtClean="0"/>
              <a:t>checklist</a:t>
            </a:r>
            <a:r>
              <a:rPr lang="en-US" dirty="0" smtClean="0"/>
              <a:t> provided. </a:t>
            </a:r>
            <a:endParaRPr lang="en-US" dirty="0"/>
          </a:p>
        </p:txBody>
      </p:sp>
      <p:sp>
        <p:nvSpPr>
          <p:cNvPr id="14" name="TextBox 13"/>
          <p:cNvSpPr txBox="1"/>
          <p:nvPr/>
        </p:nvSpPr>
        <p:spPr>
          <a:xfrm>
            <a:off x="152400" y="2179124"/>
            <a:ext cx="1524000" cy="369332"/>
          </a:xfrm>
          <a:prstGeom prst="rect">
            <a:avLst/>
          </a:prstGeom>
          <a:noFill/>
        </p:spPr>
        <p:txBody>
          <a:bodyPr wrap="square" rtlCol="0">
            <a:spAutoFit/>
          </a:bodyPr>
          <a:lstStyle/>
          <a:p>
            <a:r>
              <a:rPr lang="en-US" dirty="0" smtClean="0"/>
              <a:t>Sunny Cal</a:t>
            </a:r>
            <a:endParaRPr lang="en-US" dirty="0"/>
          </a:p>
        </p:txBody>
      </p:sp>
      <p:sp>
        <p:nvSpPr>
          <p:cNvPr id="16" name="TextBox 15"/>
          <p:cNvSpPr txBox="1"/>
          <p:nvPr/>
        </p:nvSpPr>
        <p:spPr>
          <a:xfrm>
            <a:off x="3245353" y="2179124"/>
            <a:ext cx="974404" cy="369332"/>
          </a:xfrm>
          <a:prstGeom prst="rect">
            <a:avLst/>
          </a:prstGeom>
          <a:noFill/>
        </p:spPr>
        <p:txBody>
          <a:bodyPr wrap="square" rtlCol="0">
            <a:spAutoFit/>
          </a:bodyPr>
          <a:lstStyle/>
          <a:p>
            <a:r>
              <a:rPr lang="en-US" dirty="0" smtClean="0"/>
              <a:t>Arizona</a:t>
            </a:r>
            <a:endParaRPr lang="en-US" dirty="0"/>
          </a:p>
        </p:txBody>
      </p:sp>
      <p:pic>
        <p:nvPicPr>
          <p:cNvPr id="17" name="Picture 16">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1978" y="5255945"/>
            <a:ext cx="3434022" cy="1584933"/>
          </a:xfrm>
          <a:prstGeom prst="rect">
            <a:avLst/>
          </a:prstGeom>
        </p:spPr>
      </p:pic>
      <p:pic>
        <p:nvPicPr>
          <p:cNvPr id="5" name="Picture 4"/>
          <p:cNvPicPr>
            <a:picLocks noChangeAspect="1"/>
          </p:cNvPicPr>
          <p:nvPr/>
        </p:nvPicPr>
        <p:blipFill rotWithShape="1">
          <a:blip r:embed="rId11"/>
          <a:srcRect l="51057" t="12524" r="15631" b="58689"/>
          <a:stretch/>
        </p:blipFill>
        <p:spPr>
          <a:xfrm>
            <a:off x="7083471" y="4666914"/>
            <a:ext cx="3792347" cy="1842568"/>
          </a:xfrm>
          <a:prstGeom prst="rect">
            <a:avLst/>
          </a:prstGeom>
        </p:spPr>
      </p:pic>
      <p:cxnSp>
        <p:nvCxnSpPr>
          <p:cNvPr id="7" name="Straight Arrow Connector 6"/>
          <p:cNvCxnSpPr/>
          <p:nvPr/>
        </p:nvCxnSpPr>
        <p:spPr>
          <a:xfrm>
            <a:off x="6096439" y="4971607"/>
            <a:ext cx="1108364" cy="56867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79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7" y="-241194"/>
            <a:ext cx="10515600" cy="1325563"/>
          </a:xfrm>
        </p:spPr>
        <p:txBody>
          <a:bodyPr/>
          <a:lstStyle/>
          <a:p>
            <a:r>
              <a:rPr lang="en-US" b="1" u="sng" dirty="0" smtClean="0"/>
              <a:t>Station Four: What’s America About Again?</a:t>
            </a:r>
            <a:endParaRPr lang="en-US" b="1" u="sng" dirty="0"/>
          </a:p>
        </p:txBody>
      </p:sp>
      <p:sp>
        <p:nvSpPr>
          <p:cNvPr id="4" name="TextBox 3"/>
          <p:cNvSpPr txBox="1"/>
          <p:nvPr/>
        </p:nvSpPr>
        <p:spPr>
          <a:xfrm>
            <a:off x="-23307" y="704842"/>
            <a:ext cx="4846158" cy="1200329"/>
          </a:xfrm>
          <a:prstGeom prst="rect">
            <a:avLst/>
          </a:prstGeom>
          <a:noFill/>
        </p:spPr>
        <p:txBody>
          <a:bodyPr wrap="square" rtlCol="0">
            <a:spAutoFit/>
          </a:bodyPr>
          <a:lstStyle/>
          <a:p>
            <a:r>
              <a:rPr lang="en-US" sz="3200" b="1" dirty="0" smtClean="0">
                <a:solidFill>
                  <a:srgbClr val="FF0000"/>
                </a:solidFill>
              </a:rPr>
              <a:t>1 </a:t>
            </a:r>
            <a:r>
              <a:rPr lang="en-US" sz="2000" dirty="0" smtClean="0"/>
              <a:t>Read the poem New Colossus by Emma Lazarus found by clicking the blue button below</a:t>
            </a:r>
            <a:endParaRPr lang="en-US" sz="2000" dirty="0"/>
          </a:p>
        </p:txBody>
      </p:sp>
      <p:sp>
        <p:nvSpPr>
          <p:cNvPr id="11" name="TextBox 10"/>
          <p:cNvSpPr txBox="1"/>
          <p:nvPr/>
        </p:nvSpPr>
        <p:spPr>
          <a:xfrm>
            <a:off x="-9019" y="3025397"/>
            <a:ext cx="6275830" cy="584775"/>
          </a:xfrm>
          <a:prstGeom prst="rect">
            <a:avLst/>
          </a:prstGeom>
          <a:noFill/>
        </p:spPr>
        <p:txBody>
          <a:bodyPr wrap="square" rtlCol="0">
            <a:spAutoFit/>
          </a:bodyPr>
          <a:lstStyle/>
          <a:p>
            <a:r>
              <a:rPr lang="en-US" sz="3200" b="1" dirty="0" smtClean="0">
                <a:solidFill>
                  <a:srgbClr val="FF0000"/>
                </a:solidFill>
              </a:rPr>
              <a:t>2</a:t>
            </a:r>
            <a:r>
              <a:rPr lang="en-US" sz="2000" dirty="0" smtClean="0"/>
              <a:t>  Click the symbol below and read “Bum Barricades”. </a:t>
            </a:r>
            <a:endParaRPr lang="en-US" sz="20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678" y="250957"/>
            <a:ext cx="916984" cy="916984"/>
          </a:xfrm>
          <a:prstGeom prst="rect">
            <a:avLst/>
          </a:prstGeom>
        </p:spPr>
      </p:pic>
      <p:sp>
        <p:nvSpPr>
          <p:cNvPr id="14" name="TextBox 13"/>
          <p:cNvSpPr txBox="1"/>
          <p:nvPr/>
        </p:nvSpPr>
        <p:spPr>
          <a:xfrm>
            <a:off x="6050499" y="565377"/>
            <a:ext cx="5787189" cy="584775"/>
          </a:xfrm>
          <a:prstGeom prst="rect">
            <a:avLst/>
          </a:prstGeom>
          <a:noFill/>
        </p:spPr>
        <p:txBody>
          <a:bodyPr wrap="square" rtlCol="0">
            <a:spAutoFit/>
          </a:bodyPr>
          <a:lstStyle/>
          <a:p>
            <a:r>
              <a:rPr lang="en-US" sz="3200" b="1" dirty="0" smtClean="0">
                <a:solidFill>
                  <a:srgbClr val="FF0000"/>
                </a:solidFill>
              </a:rPr>
              <a:t>3 </a:t>
            </a:r>
            <a:r>
              <a:rPr lang="en-US" sz="2000" dirty="0" smtClean="0"/>
              <a:t>Study theses images. Why these photos?</a:t>
            </a:r>
            <a:endParaRPr lang="en-US" sz="2000" dirty="0"/>
          </a:p>
        </p:txBody>
      </p:sp>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167" y="1570695"/>
            <a:ext cx="1260764" cy="1260764"/>
          </a:xfrm>
          <a:prstGeom prst="rect">
            <a:avLst/>
          </a:prstGeom>
        </p:spPr>
      </p:pic>
      <p:pic>
        <p:nvPicPr>
          <p:cNvPr id="1026" name="Picture 2" descr="5ils"/>
          <p:cNvPicPr>
            <a:picLocks noChangeAspect="1" noChangeArrowheads="1"/>
          </p:cNvPicPr>
          <p:nvPr/>
        </p:nvPicPr>
        <p:blipFill>
          <a:blip r:embed="rId6">
            <a:extLst>
              <a:ext uri="{28A0092B-C50C-407E-A947-70E740481C1C}">
                <a14:useLocalDpi xmlns:a14="http://schemas.microsoft.com/office/drawing/2010/main" val="0"/>
              </a:ext>
            </a:extLst>
          </a:blip>
          <a:srcRect l="3661" t="20332" r="5490" b="3893"/>
          <a:stretch>
            <a:fillRect/>
          </a:stretch>
        </p:blipFill>
        <p:spPr bwMode="auto">
          <a:xfrm>
            <a:off x="8604573" y="1474281"/>
            <a:ext cx="3553884" cy="263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9772" y="3515466"/>
            <a:ext cx="1231596" cy="1231596"/>
          </a:xfrm>
          <a:prstGeom prst="rect">
            <a:avLst/>
          </a:prstGeom>
        </p:spPr>
      </p:pic>
      <p:cxnSp>
        <p:nvCxnSpPr>
          <p:cNvPr id="8" name="Straight Connector 7"/>
          <p:cNvCxnSpPr/>
          <p:nvPr/>
        </p:nvCxnSpPr>
        <p:spPr>
          <a:xfrm>
            <a:off x="2783233" y="3778141"/>
            <a:ext cx="464674" cy="706245"/>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18669" t="22917" r="16039" b="35625"/>
          <a:stretch/>
        </p:blipFill>
        <p:spPr>
          <a:xfrm>
            <a:off x="6475181" y="1474282"/>
            <a:ext cx="1921020" cy="982733"/>
          </a:xfrm>
          <a:prstGeom prst="rect">
            <a:avLst/>
          </a:prstGeom>
        </p:spPr>
      </p:pic>
      <p:pic>
        <p:nvPicPr>
          <p:cNvPr id="13" name="Picture 12">
            <a:hlinkClick r:id="rId11"/>
          </p:cNvPr>
          <p:cNvPicPr>
            <a:picLocks noChangeAspect="1"/>
          </p:cNvPicPr>
          <p:nvPr/>
        </p:nvPicPr>
        <p:blipFill rotWithShape="1">
          <a:blip r:embed="rId12"/>
          <a:srcRect l="23953" t="32860" r="24870" b="14567"/>
          <a:stretch/>
        </p:blipFill>
        <p:spPr>
          <a:xfrm>
            <a:off x="6475182" y="2767210"/>
            <a:ext cx="1921020" cy="1109540"/>
          </a:xfrm>
          <a:prstGeom prst="rect">
            <a:avLst/>
          </a:prstGeom>
        </p:spPr>
      </p:pic>
      <p:pic>
        <p:nvPicPr>
          <p:cNvPr id="15" name="Picture 14">
            <a:hlinkClick r:id="rId13"/>
          </p:cNvPr>
          <p:cNvPicPr>
            <a:picLocks noChangeAspect="1"/>
          </p:cNvPicPr>
          <p:nvPr/>
        </p:nvPicPr>
        <p:blipFill rotWithShape="1">
          <a:blip r:embed="rId14"/>
          <a:srcRect l="911" t="9375" r="55644" b="33997"/>
          <a:stretch/>
        </p:blipFill>
        <p:spPr>
          <a:xfrm>
            <a:off x="6608618" y="4111212"/>
            <a:ext cx="1787583" cy="1155992"/>
          </a:xfrm>
          <a:prstGeom prst="rect">
            <a:avLst/>
          </a:prstGeom>
        </p:spPr>
      </p:pic>
      <p:pic>
        <p:nvPicPr>
          <p:cNvPr id="16" name="Picture 15">
            <a:hlinkClick r:id="rId15"/>
          </p:cNvPr>
          <p:cNvPicPr>
            <a:picLocks noChangeAspect="1"/>
          </p:cNvPicPr>
          <p:nvPr/>
        </p:nvPicPr>
        <p:blipFill rotWithShape="1">
          <a:blip r:embed="rId16" cstate="print">
            <a:extLst>
              <a:ext uri="{28A0092B-C50C-407E-A947-70E740481C1C}">
                <a14:useLocalDpi xmlns:a14="http://schemas.microsoft.com/office/drawing/2010/main" val="0"/>
              </a:ext>
            </a:extLst>
          </a:blip>
          <a:srcRect l="6874" t="5571" r="24602" b="34551"/>
          <a:stretch/>
        </p:blipFill>
        <p:spPr>
          <a:xfrm>
            <a:off x="6670121" y="5501666"/>
            <a:ext cx="1726080" cy="1223174"/>
          </a:xfrm>
          <a:prstGeom prst="rect">
            <a:avLst/>
          </a:prstGeom>
        </p:spPr>
      </p:pic>
      <p:pic>
        <p:nvPicPr>
          <p:cNvPr id="17" name="Picture 16">
            <a:hlinkClick r:id="rId17"/>
          </p:cNvPr>
          <p:cNvPicPr>
            <a:picLocks noChangeAspect="1"/>
          </p:cNvPicPr>
          <p:nvPr/>
        </p:nvPicPr>
        <p:blipFill rotWithShape="1">
          <a:blip r:embed="rId18"/>
          <a:srcRect l="29129" t="35963" r="24871" b="23317"/>
          <a:stretch/>
        </p:blipFill>
        <p:spPr>
          <a:xfrm>
            <a:off x="8933849" y="5576428"/>
            <a:ext cx="2157286" cy="1073650"/>
          </a:xfrm>
          <a:prstGeom prst="rect">
            <a:avLst/>
          </a:prstGeom>
        </p:spPr>
      </p:pic>
      <p:sp>
        <p:nvSpPr>
          <p:cNvPr id="21" name="TextBox 20"/>
          <p:cNvSpPr txBox="1"/>
          <p:nvPr/>
        </p:nvSpPr>
        <p:spPr>
          <a:xfrm>
            <a:off x="8604573" y="4325331"/>
            <a:ext cx="3553884" cy="646331"/>
          </a:xfrm>
          <a:prstGeom prst="rect">
            <a:avLst/>
          </a:prstGeom>
          <a:noFill/>
        </p:spPr>
        <p:txBody>
          <a:bodyPr wrap="square" rtlCol="0">
            <a:spAutoFit/>
          </a:bodyPr>
          <a:lstStyle/>
          <a:p>
            <a:r>
              <a:rPr lang="en-US" dirty="0" smtClean="0"/>
              <a:t>The 5 smaller images can be enlarged by clicking on them.</a:t>
            </a:r>
            <a:endParaRPr lang="en-US" dirty="0"/>
          </a:p>
        </p:txBody>
      </p:sp>
      <p:sp>
        <p:nvSpPr>
          <p:cNvPr id="22" name="Round Diagonal Corner Rectangle 21"/>
          <p:cNvSpPr/>
          <p:nvPr/>
        </p:nvSpPr>
        <p:spPr>
          <a:xfrm>
            <a:off x="8604573" y="4325331"/>
            <a:ext cx="2882577" cy="646331"/>
          </a:xfrm>
          <a:prstGeom prst="round2Diag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4806069"/>
            <a:ext cx="6266811" cy="1415772"/>
          </a:xfrm>
          <a:prstGeom prst="rect">
            <a:avLst/>
          </a:prstGeom>
          <a:noFill/>
        </p:spPr>
        <p:txBody>
          <a:bodyPr wrap="square" rtlCol="0">
            <a:spAutoFit/>
          </a:bodyPr>
          <a:lstStyle/>
          <a:p>
            <a:r>
              <a:rPr lang="en-US" sz="3200" b="1" dirty="0" smtClean="0">
                <a:solidFill>
                  <a:srgbClr val="FF0000"/>
                </a:solidFill>
              </a:rPr>
              <a:t>4</a:t>
            </a:r>
            <a:r>
              <a:rPr lang="en-US" dirty="0" smtClean="0"/>
              <a:t> Discuss with your group the messages of the poem, article and photos and how they compliment and contradict each other at  the same time.  Which of these messages do you think represents what people thought in the US of the 1930s? Why?  </a:t>
            </a:r>
            <a:endParaRPr lang="en-US" dirty="0"/>
          </a:p>
        </p:txBody>
      </p:sp>
      <p:sp>
        <p:nvSpPr>
          <p:cNvPr id="25" name="Round Single Corner Rectangle 24"/>
          <p:cNvSpPr/>
          <p:nvPr/>
        </p:nvSpPr>
        <p:spPr>
          <a:xfrm>
            <a:off x="-9019" y="4871240"/>
            <a:ext cx="6266811" cy="1415772"/>
          </a:xfrm>
          <a:prstGeom prst="round1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061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Station Five: Decision Time </a:t>
            </a:r>
            <a:endParaRPr lang="en-US" b="1" u="sng" dirty="0"/>
          </a:p>
        </p:txBody>
      </p:sp>
      <p:sp>
        <p:nvSpPr>
          <p:cNvPr id="4" name="TextBox 3"/>
          <p:cNvSpPr txBox="1"/>
          <p:nvPr/>
        </p:nvSpPr>
        <p:spPr>
          <a:xfrm>
            <a:off x="138494" y="1224709"/>
            <a:ext cx="4846158" cy="1200329"/>
          </a:xfrm>
          <a:prstGeom prst="rect">
            <a:avLst/>
          </a:prstGeom>
          <a:noFill/>
        </p:spPr>
        <p:txBody>
          <a:bodyPr wrap="square" rtlCol="0">
            <a:spAutoFit/>
          </a:bodyPr>
          <a:lstStyle/>
          <a:p>
            <a:r>
              <a:rPr lang="en-US" sz="3200" b="1" dirty="0" smtClean="0">
                <a:solidFill>
                  <a:srgbClr val="FF0000"/>
                </a:solidFill>
              </a:rPr>
              <a:t>1</a:t>
            </a:r>
            <a:r>
              <a:rPr lang="en-US" sz="2000" dirty="0" smtClean="0"/>
              <a:t> </a:t>
            </a:r>
            <a:r>
              <a:rPr lang="en-US" sz="2000" dirty="0"/>
              <a:t>R</a:t>
            </a:r>
            <a:r>
              <a:rPr lang="en-US" sz="2000" dirty="0" smtClean="0"/>
              <a:t>ead the scenario in the “Hook Exercise” found on page 2 in the DBQ project’s Mini-Q linked below  </a:t>
            </a:r>
            <a:endParaRPr lang="en-US" sz="2000" dirty="0"/>
          </a:p>
        </p:txBody>
      </p:sp>
      <p:sp>
        <p:nvSpPr>
          <p:cNvPr id="6" name="Flowchart: Alternate Process 5"/>
          <p:cNvSpPr/>
          <p:nvPr/>
        </p:nvSpPr>
        <p:spPr>
          <a:xfrm>
            <a:off x="6487170" y="540327"/>
            <a:ext cx="5462337" cy="21918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r>
              <a:rPr lang="en-US" sz="2000" dirty="0" smtClean="0"/>
              <a:t> Use the organizational sheet below to help you formulate a coherent, well-reasoned paragraph in which you support your answer to whether you would have remained in the dust bowl region or you would have headed west for a fresh start. </a:t>
            </a:r>
          </a:p>
          <a:p>
            <a:pPr algn="ctr"/>
            <a:endParaRPr lang="en-US" sz="20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48" y="4084383"/>
            <a:ext cx="2851050" cy="2851050"/>
          </a:xfrm>
          <a:prstGeom prst="rect">
            <a:avLst/>
          </a:prstGeom>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848" y="3006121"/>
            <a:ext cx="3125079" cy="892270"/>
          </a:xfrm>
          <a:prstGeom prst="rect">
            <a:avLst/>
          </a:prstGeom>
        </p:spPr>
      </p:pic>
      <p:pic>
        <p:nvPicPr>
          <p:cNvPr id="5" name="Picture 4"/>
          <p:cNvPicPr>
            <a:picLocks noChangeAspect="1"/>
          </p:cNvPicPr>
          <p:nvPr/>
        </p:nvPicPr>
        <p:blipFill rotWithShape="1">
          <a:blip r:embed="rId5"/>
          <a:srcRect l="12199" t="8985" r="13689" b="10511"/>
          <a:stretch/>
        </p:blipFill>
        <p:spPr>
          <a:xfrm>
            <a:off x="6039141" y="3006121"/>
            <a:ext cx="6152859" cy="3757687"/>
          </a:xfrm>
          <a:prstGeom prst="rect">
            <a:avLst/>
          </a:prstGeom>
        </p:spPr>
      </p:pic>
    </p:spTree>
    <p:extLst>
      <p:ext uri="{BB962C8B-B14F-4D97-AF65-F5344CB8AC3E}">
        <p14:creationId xmlns:p14="http://schemas.microsoft.com/office/powerpoint/2010/main" val="616095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Station Six: Life Interrupted </a:t>
            </a:r>
            <a:endParaRPr lang="en-US" b="1" u="sng" dirty="0"/>
          </a:p>
        </p:txBody>
      </p:sp>
      <p:sp>
        <p:nvSpPr>
          <p:cNvPr id="4" name="TextBox 3"/>
          <p:cNvSpPr txBox="1"/>
          <p:nvPr/>
        </p:nvSpPr>
        <p:spPr>
          <a:xfrm>
            <a:off x="520475" y="969616"/>
            <a:ext cx="4846158" cy="1815882"/>
          </a:xfrm>
          <a:prstGeom prst="rect">
            <a:avLst/>
          </a:prstGeom>
          <a:noFill/>
        </p:spPr>
        <p:txBody>
          <a:bodyPr wrap="square" rtlCol="0">
            <a:spAutoFit/>
          </a:bodyPr>
          <a:lstStyle/>
          <a:p>
            <a:r>
              <a:rPr lang="en-US" sz="3200" b="1" dirty="0" smtClean="0">
                <a:solidFill>
                  <a:srgbClr val="FF0000"/>
                </a:solidFill>
              </a:rPr>
              <a:t>1</a:t>
            </a:r>
            <a:r>
              <a:rPr lang="en-US" sz="2000" dirty="0"/>
              <a:t> </a:t>
            </a:r>
            <a:r>
              <a:rPr lang="en-US" sz="2000" dirty="0" smtClean="0"/>
              <a:t>Listen to the NPR interview teenager Esau </a:t>
            </a:r>
            <a:r>
              <a:rPr lang="en-US" sz="2000" dirty="0" err="1" smtClean="0"/>
              <a:t>Sinnok</a:t>
            </a:r>
            <a:r>
              <a:rPr lang="en-US" sz="2000" dirty="0" smtClean="0"/>
              <a:t> of </a:t>
            </a:r>
            <a:r>
              <a:rPr lang="en-US" sz="2000" dirty="0" err="1" smtClean="0"/>
              <a:t>Shismaref</a:t>
            </a:r>
            <a:r>
              <a:rPr lang="en-US" sz="2000" dirty="0" smtClean="0"/>
              <a:t>, AK discussing how he and his fellow villagers voted whether to stay in their village or relocate because of the changing environmental conditions </a:t>
            </a:r>
            <a:endParaRPr lang="en-US" sz="2000" dirty="0"/>
          </a:p>
        </p:txBody>
      </p:sp>
      <p:sp>
        <p:nvSpPr>
          <p:cNvPr id="11" name="TextBox 10"/>
          <p:cNvSpPr txBox="1"/>
          <p:nvPr/>
        </p:nvSpPr>
        <p:spPr>
          <a:xfrm>
            <a:off x="7181230" y="676027"/>
            <a:ext cx="3854845" cy="892552"/>
          </a:xfrm>
          <a:prstGeom prst="rect">
            <a:avLst/>
          </a:prstGeom>
          <a:noFill/>
        </p:spPr>
        <p:txBody>
          <a:bodyPr wrap="square" rtlCol="0">
            <a:spAutoFit/>
          </a:bodyPr>
          <a:lstStyle/>
          <a:p>
            <a:r>
              <a:rPr lang="en-US" sz="3200" b="1" dirty="0" smtClean="0">
                <a:solidFill>
                  <a:srgbClr val="FF0000"/>
                </a:solidFill>
              </a:rPr>
              <a:t>2</a:t>
            </a:r>
            <a:r>
              <a:rPr lang="en-US" sz="2000" dirty="0" smtClean="0"/>
              <a:t> Read “My Life Interrupted” by Esau </a:t>
            </a:r>
            <a:r>
              <a:rPr lang="en-US" sz="2000" dirty="0" err="1" smtClean="0"/>
              <a:t>Sinnok</a:t>
            </a:r>
            <a:r>
              <a:rPr lang="en-US" sz="2000" dirty="0" smtClean="0"/>
              <a:t> linked below.</a:t>
            </a:r>
          </a:p>
        </p:txBody>
      </p:sp>
      <p:sp>
        <p:nvSpPr>
          <p:cNvPr id="6" name="Flowchart: Alternate Process 5"/>
          <p:cNvSpPr/>
          <p:nvPr/>
        </p:nvSpPr>
        <p:spPr>
          <a:xfrm>
            <a:off x="7181230" y="3693473"/>
            <a:ext cx="4320959" cy="305369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rPr>
              <a:t>4</a:t>
            </a:r>
            <a:r>
              <a:rPr lang="en-US" dirty="0" smtClean="0"/>
              <a:t> </a:t>
            </a:r>
            <a:r>
              <a:rPr lang="en-US" dirty="0" smtClean="0"/>
              <a:t>We </a:t>
            </a:r>
            <a:r>
              <a:rPr lang="en-US" dirty="0"/>
              <a:t>all know that words are worth a penny a piece these days and since times were tough during the dust bowl all you can afford to spend on </a:t>
            </a:r>
            <a:r>
              <a:rPr lang="en-US" dirty="0" smtClean="0"/>
              <a:t>each </a:t>
            </a:r>
            <a:r>
              <a:rPr lang="en-US" dirty="0"/>
              <a:t>answer is a quarter. So, please answer the </a:t>
            </a:r>
            <a:r>
              <a:rPr lang="en-US" dirty="0" smtClean="0"/>
              <a:t>questions regarding the information in this page where indicated on </a:t>
            </a:r>
            <a:r>
              <a:rPr lang="en-US" dirty="0" smtClean="0"/>
              <a:t>the lab sheet completely </a:t>
            </a:r>
            <a:r>
              <a:rPr lang="en-US" dirty="0"/>
              <a:t>and within </a:t>
            </a:r>
            <a:r>
              <a:rPr lang="en-US" dirty="0" smtClean="0"/>
              <a:t>your </a:t>
            </a:r>
            <a:r>
              <a:rPr lang="en-US" dirty="0"/>
              <a:t>budget.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962" y="1058413"/>
            <a:ext cx="1994236" cy="1994236"/>
          </a:xfrm>
          <a:prstGeom prst="rect">
            <a:avLst/>
          </a:prstGeom>
        </p:spPr>
      </p:pic>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03" y="2905459"/>
            <a:ext cx="2992362" cy="990575"/>
          </a:xfrm>
          <a:prstGeom prst="rect">
            <a:avLst/>
          </a:prstGeom>
        </p:spPr>
      </p:pic>
      <p:pic>
        <p:nvPicPr>
          <p:cNvPr id="9" name="Picture 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6640" y="1363707"/>
            <a:ext cx="1952112" cy="1952112"/>
          </a:xfrm>
          <a:prstGeom prst="rect">
            <a:avLst/>
          </a:prstGeom>
        </p:spPr>
      </p:pic>
      <p:sp>
        <p:nvSpPr>
          <p:cNvPr id="10" name="TextBox 9"/>
          <p:cNvSpPr txBox="1"/>
          <p:nvPr/>
        </p:nvSpPr>
        <p:spPr>
          <a:xfrm>
            <a:off x="221673" y="4544291"/>
            <a:ext cx="4170218" cy="1138773"/>
          </a:xfrm>
          <a:prstGeom prst="rect">
            <a:avLst/>
          </a:prstGeom>
          <a:noFill/>
        </p:spPr>
        <p:txBody>
          <a:bodyPr wrap="square" rtlCol="0">
            <a:spAutoFit/>
          </a:bodyPr>
          <a:lstStyle/>
          <a:p>
            <a:r>
              <a:rPr lang="en-US" sz="3200" dirty="0" smtClean="0">
                <a:solidFill>
                  <a:srgbClr val="FF0000"/>
                </a:solidFill>
              </a:rPr>
              <a:t>3</a:t>
            </a:r>
            <a:r>
              <a:rPr lang="en-US" dirty="0" smtClean="0"/>
              <a:t> Read the linked New York Times Article about the decision whether to move </a:t>
            </a:r>
            <a:r>
              <a:rPr lang="en-US" dirty="0" err="1" smtClean="0"/>
              <a:t>Shishmaref</a:t>
            </a:r>
            <a:r>
              <a:rPr lang="en-US" dirty="0" smtClean="0"/>
              <a:t>, AK.</a:t>
            </a:r>
            <a:endParaRPr lang="en-US" dirty="0"/>
          </a:p>
        </p:txBody>
      </p:sp>
      <p:pic>
        <p:nvPicPr>
          <p:cNvPr id="13" name="Picture 12">
            <a:hlinkClick r:id="rId7"/>
          </p:cNvPr>
          <p:cNvPicPr>
            <a:picLocks noChangeAspect="1"/>
          </p:cNvPicPr>
          <p:nvPr/>
        </p:nvPicPr>
        <p:blipFill>
          <a:blip r:embed="rId8"/>
          <a:stretch>
            <a:fillRect/>
          </a:stretch>
        </p:blipFill>
        <p:spPr>
          <a:xfrm>
            <a:off x="304912" y="5699426"/>
            <a:ext cx="3609975" cy="6096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173539">
            <a:off x="5516365" y="3830260"/>
            <a:ext cx="1436296" cy="1436296"/>
          </a:xfrm>
          <a:prstGeom prst="rect">
            <a:avLst/>
          </a:prstGeom>
        </p:spPr>
      </p:pic>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artisticChalkSketch/>
                    </a14:imgEffect>
                  </a14:imgLayer>
                </a14:imgProps>
              </a:ext>
              <a:ext uri="{28A0092B-C50C-407E-A947-70E740481C1C}">
                <a14:useLocalDpi xmlns:a14="http://schemas.microsoft.com/office/drawing/2010/main" val="0"/>
              </a:ext>
            </a:extLst>
          </a:blip>
          <a:stretch>
            <a:fillRect/>
          </a:stretch>
        </p:blipFill>
        <p:spPr>
          <a:xfrm>
            <a:off x="5977159" y="4917075"/>
            <a:ext cx="1204070" cy="1204070"/>
          </a:xfrm>
          <a:prstGeom prst="rect">
            <a:avLst/>
          </a:prstGeom>
        </p:spPr>
      </p:pic>
      <p:sp>
        <p:nvSpPr>
          <p:cNvPr id="7" name="TextBox 6"/>
          <p:cNvSpPr txBox="1"/>
          <p:nvPr/>
        </p:nvSpPr>
        <p:spPr>
          <a:xfrm rot="20267257">
            <a:off x="6659765" y="3464982"/>
            <a:ext cx="2063629" cy="400110"/>
          </a:xfrm>
          <a:prstGeom prst="rect">
            <a:avLst/>
          </a:prstGeom>
          <a:noFill/>
        </p:spPr>
        <p:txBody>
          <a:bodyPr wrap="square" rtlCol="0">
            <a:spAutoFit/>
          </a:bodyPr>
          <a:lstStyle/>
          <a:p>
            <a:r>
              <a:rPr lang="en-US" sz="2000" b="1" u="sng" dirty="0" smtClean="0">
                <a:solidFill>
                  <a:srgbClr val="FF0000"/>
                </a:solidFill>
                <a:latin typeface="Berlin Sans FB" panose="020E0602020502020306" pitchFamily="34" charset="0"/>
              </a:rPr>
              <a:t>2-Bit Answers</a:t>
            </a:r>
            <a:endParaRPr lang="en-US" sz="2000" b="1" u="sng"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836323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18597"/>
            <a:ext cx="10515600" cy="1325563"/>
          </a:xfrm>
        </p:spPr>
        <p:txBody>
          <a:bodyPr/>
          <a:lstStyle/>
          <a:p>
            <a:r>
              <a:rPr lang="en-US" b="1" u="sng" dirty="0" smtClean="0"/>
              <a:t>Station 7:  A Deeper Dive</a:t>
            </a:r>
            <a:endParaRPr lang="en-US" b="1" u="sng" dirty="0"/>
          </a:p>
        </p:txBody>
      </p:sp>
      <p:pic>
        <p:nvPicPr>
          <p:cNvPr id="3" name="Picture 2">
            <a:hlinkClick r:id="rId2"/>
          </p:cNvPr>
          <p:cNvPicPr>
            <a:picLocks noChangeAspect="1"/>
          </p:cNvPicPr>
          <p:nvPr/>
        </p:nvPicPr>
        <p:blipFill rotWithShape="1">
          <a:blip r:embed="rId3"/>
          <a:srcRect l="10282" t="11837" r="36371" b="6913"/>
          <a:stretch/>
        </p:blipFill>
        <p:spPr>
          <a:xfrm>
            <a:off x="838200" y="1690688"/>
            <a:ext cx="1862224" cy="1594599"/>
          </a:xfrm>
          <a:prstGeom prst="rect">
            <a:avLst/>
          </a:prstGeom>
        </p:spPr>
      </p:pic>
      <p:pic>
        <p:nvPicPr>
          <p:cNvPr id="6" name="Picture 5">
            <a:hlinkClick r:id="rId4"/>
          </p:cNvPr>
          <p:cNvPicPr>
            <a:picLocks noChangeAspect="1"/>
          </p:cNvPicPr>
          <p:nvPr/>
        </p:nvPicPr>
        <p:blipFill rotWithShape="1">
          <a:blip r:embed="rId5"/>
          <a:srcRect l="11773" t="8997" r="38287" b="7860"/>
          <a:stretch/>
        </p:blipFill>
        <p:spPr>
          <a:xfrm>
            <a:off x="838200" y="4242789"/>
            <a:ext cx="1704109" cy="1595104"/>
          </a:xfrm>
          <a:prstGeom prst="rect">
            <a:avLst/>
          </a:prstGeom>
        </p:spPr>
      </p:pic>
      <p:sp>
        <p:nvSpPr>
          <p:cNvPr id="7" name="TextBox 6"/>
          <p:cNvSpPr txBox="1"/>
          <p:nvPr/>
        </p:nvSpPr>
        <p:spPr>
          <a:xfrm>
            <a:off x="5320145" y="1189642"/>
            <a:ext cx="6747163" cy="861774"/>
          </a:xfrm>
          <a:prstGeom prst="rect">
            <a:avLst/>
          </a:prstGeom>
          <a:solidFill>
            <a:schemeClr val="accent4"/>
          </a:solidFill>
        </p:spPr>
        <p:txBody>
          <a:bodyPr wrap="square" rtlCol="0">
            <a:spAutoFit/>
          </a:bodyPr>
          <a:lstStyle/>
          <a:p>
            <a:r>
              <a:rPr lang="en-US" sz="3200" b="1" dirty="0" smtClean="0">
                <a:solidFill>
                  <a:srgbClr val="FF0000"/>
                </a:solidFill>
              </a:rPr>
              <a:t>1</a:t>
            </a:r>
            <a:r>
              <a:rPr lang="en-US" dirty="0" smtClean="0"/>
              <a:t> Select a current environmental topic or situation that could force people to move from their current homes to research a bit deeper.  </a:t>
            </a:r>
            <a:endParaRPr lang="en-US" dirty="0"/>
          </a:p>
        </p:txBody>
      </p:sp>
      <p:sp>
        <p:nvSpPr>
          <p:cNvPr id="8" name="TextBox 7"/>
          <p:cNvSpPr txBox="1"/>
          <p:nvPr/>
        </p:nvSpPr>
        <p:spPr>
          <a:xfrm>
            <a:off x="5320145" y="2088981"/>
            <a:ext cx="6747163" cy="861774"/>
          </a:xfrm>
          <a:prstGeom prst="rect">
            <a:avLst/>
          </a:prstGeom>
          <a:solidFill>
            <a:schemeClr val="accent6"/>
          </a:solidFill>
        </p:spPr>
        <p:txBody>
          <a:bodyPr wrap="square" rtlCol="0">
            <a:spAutoFit/>
          </a:bodyPr>
          <a:lstStyle/>
          <a:p>
            <a:r>
              <a:rPr lang="en-US" sz="3200" b="1" dirty="0" smtClean="0">
                <a:solidFill>
                  <a:srgbClr val="FF0000"/>
                </a:solidFill>
              </a:rPr>
              <a:t>2</a:t>
            </a:r>
            <a:r>
              <a:rPr lang="en-US" dirty="0" smtClean="0"/>
              <a:t> Find at least 3 reliable sources and complete the research guides on each source. </a:t>
            </a:r>
            <a:endParaRPr lang="en-US" dirty="0"/>
          </a:p>
        </p:txBody>
      </p:sp>
      <p:sp>
        <p:nvSpPr>
          <p:cNvPr id="9" name="TextBox 8"/>
          <p:cNvSpPr txBox="1"/>
          <p:nvPr/>
        </p:nvSpPr>
        <p:spPr>
          <a:xfrm>
            <a:off x="4932218" y="6119725"/>
            <a:ext cx="7259782" cy="584775"/>
          </a:xfrm>
          <a:prstGeom prst="rect">
            <a:avLst/>
          </a:prstGeom>
          <a:solidFill>
            <a:schemeClr val="accent1"/>
          </a:solidFill>
        </p:spPr>
        <p:txBody>
          <a:bodyPr wrap="square" rtlCol="0">
            <a:spAutoFit/>
          </a:bodyPr>
          <a:lstStyle/>
          <a:p>
            <a:r>
              <a:rPr lang="en-US" sz="3200" b="1" dirty="0" smtClean="0">
                <a:solidFill>
                  <a:srgbClr val="FF0000"/>
                </a:solidFill>
              </a:rPr>
              <a:t>3</a:t>
            </a:r>
            <a:r>
              <a:rPr lang="en-US" dirty="0" smtClean="0"/>
              <a:t> Choose a format that you will use to present your findings to the public </a:t>
            </a:r>
            <a:endParaRPr lang="en-US" dirty="0"/>
          </a:p>
        </p:txBody>
      </p:sp>
      <p:pic>
        <p:nvPicPr>
          <p:cNvPr id="10" name="Picture 9"/>
          <p:cNvPicPr>
            <a:picLocks noChangeAspect="1"/>
          </p:cNvPicPr>
          <p:nvPr/>
        </p:nvPicPr>
        <p:blipFill rotWithShape="1">
          <a:blip r:embed="rId6"/>
          <a:srcRect t="14679" r="5810" b="10865"/>
          <a:stretch/>
        </p:blipFill>
        <p:spPr>
          <a:xfrm>
            <a:off x="5320145" y="3027924"/>
            <a:ext cx="6127607" cy="2723318"/>
          </a:xfrm>
          <a:prstGeom prst="rect">
            <a:avLst/>
          </a:prstGeom>
        </p:spPr>
      </p:pic>
      <p:cxnSp>
        <p:nvCxnSpPr>
          <p:cNvPr id="12" name="Straight Arrow Connector 11"/>
          <p:cNvCxnSpPr/>
          <p:nvPr/>
        </p:nvCxnSpPr>
        <p:spPr>
          <a:xfrm flipH="1">
            <a:off x="2855742" y="1800665"/>
            <a:ext cx="2464403" cy="464233"/>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3"/>
          </p:cNvCxnSpPr>
          <p:nvPr/>
        </p:nvCxnSpPr>
        <p:spPr>
          <a:xfrm flipH="1">
            <a:off x="2542309" y="1924807"/>
            <a:ext cx="2016197" cy="3115534"/>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943858">
            <a:off x="2964403" y="1280165"/>
            <a:ext cx="1783008" cy="646331"/>
          </a:xfrm>
          <a:prstGeom prst="rect">
            <a:avLst/>
          </a:prstGeom>
          <a:noFill/>
        </p:spPr>
        <p:txBody>
          <a:bodyPr wrap="square" rtlCol="0">
            <a:spAutoFit/>
          </a:bodyPr>
          <a:lstStyle/>
          <a:p>
            <a:r>
              <a:rPr lang="en-US" b="1" u="sng" dirty="0" smtClean="0">
                <a:solidFill>
                  <a:srgbClr val="FF0000"/>
                </a:solidFill>
              </a:rPr>
              <a:t>Example :</a:t>
            </a:r>
          </a:p>
          <a:p>
            <a:r>
              <a:rPr lang="en-US" dirty="0" smtClean="0">
                <a:solidFill>
                  <a:schemeClr val="accent1">
                    <a:lumMod val="50000"/>
                  </a:schemeClr>
                </a:solidFill>
              </a:rPr>
              <a:t>Rising Sea Levels</a:t>
            </a:r>
            <a:endParaRPr lang="en-US" dirty="0">
              <a:solidFill>
                <a:schemeClr val="accent1">
                  <a:lumMod val="50000"/>
                </a:schemeClr>
              </a:solidFill>
            </a:endParaRPr>
          </a:p>
        </p:txBody>
      </p:sp>
      <p:sp>
        <p:nvSpPr>
          <p:cNvPr id="17" name="TextBox 16"/>
          <p:cNvSpPr txBox="1"/>
          <p:nvPr/>
        </p:nvSpPr>
        <p:spPr>
          <a:xfrm rot="18242887">
            <a:off x="2108381" y="2984058"/>
            <a:ext cx="2239320" cy="646331"/>
          </a:xfrm>
          <a:prstGeom prst="rect">
            <a:avLst/>
          </a:prstGeom>
          <a:noFill/>
        </p:spPr>
        <p:txBody>
          <a:bodyPr wrap="square" rtlCol="0">
            <a:spAutoFit/>
          </a:bodyPr>
          <a:lstStyle/>
          <a:p>
            <a:r>
              <a:rPr lang="en-US" b="1" u="sng" dirty="0" smtClean="0">
                <a:solidFill>
                  <a:srgbClr val="FF0000"/>
                </a:solidFill>
              </a:rPr>
              <a:t>Example:</a:t>
            </a:r>
          </a:p>
          <a:p>
            <a:r>
              <a:rPr lang="en-US" dirty="0" smtClean="0">
                <a:solidFill>
                  <a:schemeClr val="accent1">
                    <a:lumMod val="50000"/>
                  </a:schemeClr>
                </a:solidFill>
              </a:rPr>
              <a:t>Desertification</a:t>
            </a:r>
            <a:endParaRPr lang="en-US" dirty="0">
              <a:solidFill>
                <a:schemeClr val="accent1">
                  <a:lumMod val="50000"/>
                </a:schemeClr>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2898" y="4339531"/>
            <a:ext cx="1099586" cy="1099586"/>
          </a:xfrm>
          <a:prstGeom prst="rect">
            <a:avLst/>
          </a:prstGeom>
        </p:spPr>
      </p:pic>
    </p:spTree>
    <p:extLst>
      <p:ext uri="{BB962C8B-B14F-4D97-AF65-F5344CB8AC3E}">
        <p14:creationId xmlns:p14="http://schemas.microsoft.com/office/powerpoint/2010/main" val="341710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9452" y="-342004"/>
            <a:ext cx="10881360" cy="1439228"/>
          </a:xfrm>
        </p:spPr>
        <p:txBody>
          <a:bodyPr/>
          <a:lstStyle/>
          <a:p>
            <a:pPr algn="ctr"/>
            <a:r>
              <a:rPr lang="en-US" b="1" u="sng" dirty="0" smtClean="0"/>
              <a:t>On the Move</a:t>
            </a:r>
            <a:endParaRPr lang="en-US" b="1" u="sng" dirty="0"/>
          </a:p>
        </p:txBody>
      </p:sp>
      <p:sp>
        <p:nvSpPr>
          <p:cNvPr id="5" name="TextBox 4"/>
          <p:cNvSpPr txBox="1"/>
          <p:nvPr/>
        </p:nvSpPr>
        <p:spPr>
          <a:xfrm>
            <a:off x="-1" y="481364"/>
            <a:ext cx="10738441" cy="2185214"/>
          </a:xfrm>
          <a:prstGeom prst="rect">
            <a:avLst/>
          </a:prstGeom>
          <a:noFill/>
        </p:spPr>
        <p:txBody>
          <a:bodyPr wrap="square" rtlCol="0">
            <a:spAutoFit/>
          </a:bodyPr>
          <a:lstStyle/>
          <a:p>
            <a:pPr algn="ctr"/>
            <a:r>
              <a:rPr lang="en-US" sz="4400" dirty="0" smtClean="0">
                <a:solidFill>
                  <a:srgbClr val="FF0000"/>
                </a:solidFill>
              </a:rPr>
              <a:t>1 </a:t>
            </a:r>
            <a:r>
              <a:rPr lang="en-US" sz="2800" dirty="0" smtClean="0"/>
              <a:t>With your group, brainstorm as many reasons why people move as </a:t>
            </a:r>
            <a:r>
              <a:rPr lang="en-US" sz="2800" dirty="0" smtClean="0"/>
              <a:t>  </a:t>
            </a:r>
            <a:r>
              <a:rPr lang="en-US" sz="2800" dirty="0" smtClean="0"/>
              <a:t>you can placing each reason on a separate sticky/post-it note.</a:t>
            </a:r>
          </a:p>
          <a:p>
            <a:pPr algn="ctr"/>
            <a:endParaRPr lang="en-US" sz="3200" dirty="0"/>
          </a:p>
          <a:p>
            <a:pPr algn="ct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073" y="1097224"/>
            <a:ext cx="849027" cy="1050377"/>
          </a:xfrm>
          <a:prstGeom prst="rect">
            <a:avLst/>
          </a:prstGeom>
        </p:spPr>
      </p:pic>
      <p:sp>
        <p:nvSpPr>
          <p:cNvPr id="8" name="TextBox 7"/>
          <p:cNvSpPr txBox="1"/>
          <p:nvPr/>
        </p:nvSpPr>
        <p:spPr>
          <a:xfrm>
            <a:off x="345812" y="1724389"/>
            <a:ext cx="6871854" cy="2492990"/>
          </a:xfrm>
          <a:prstGeom prst="rect">
            <a:avLst/>
          </a:prstGeom>
          <a:noFill/>
        </p:spPr>
        <p:txBody>
          <a:bodyPr wrap="square" rtlCol="0">
            <a:spAutoFit/>
          </a:bodyPr>
          <a:lstStyle/>
          <a:p>
            <a:pPr algn="ctr"/>
            <a:r>
              <a:rPr lang="en-US" sz="4400" dirty="0" smtClean="0">
                <a:solidFill>
                  <a:srgbClr val="FF0000"/>
                </a:solidFill>
              </a:rPr>
              <a:t>2</a:t>
            </a:r>
            <a:r>
              <a:rPr lang="en-US" sz="2800" dirty="0" smtClean="0"/>
              <a:t> As a team, you will consider each reason for moving and sort them into two categories: those reasons that would</a:t>
            </a:r>
            <a:r>
              <a:rPr lang="en-US" sz="2800" b="1" dirty="0" smtClean="0"/>
              <a:t> </a:t>
            </a:r>
            <a:r>
              <a:rPr lang="en-US" sz="2800" b="1" dirty="0" smtClean="0">
                <a:solidFill>
                  <a:srgbClr val="FF0000"/>
                </a:solidFill>
              </a:rPr>
              <a:t>force</a:t>
            </a:r>
            <a:r>
              <a:rPr lang="en-US" sz="2800" b="1" dirty="0"/>
              <a:t> </a:t>
            </a:r>
            <a:r>
              <a:rPr lang="en-US" sz="2800" dirty="0" smtClean="0"/>
              <a:t>you to move and those that would help you make the </a:t>
            </a:r>
            <a:r>
              <a:rPr lang="en-US" sz="2800" dirty="0" smtClean="0">
                <a:solidFill>
                  <a:srgbClr val="FF0000"/>
                </a:solidFill>
              </a:rPr>
              <a:t> </a:t>
            </a:r>
            <a:r>
              <a:rPr lang="en-US" sz="2800" b="1" dirty="0" smtClean="0">
                <a:solidFill>
                  <a:srgbClr val="FF0000"/>
                </a:solidFill>
              </a:rPr>
              <a:t>choice</a:t>
            </a:r>
            <a:r>
              <a:rPr lang="en-US" sz="2800" dirty="0" smtClean="0">
                <a:solidFill>
                  <a:srgbClr val="FF0000"/>
                </a:solidFill>
              </a:rPr>
              <a:t> </a:t>
            </a:r>
            <a:r>
              <a:rPr lang="en-US" sz="2800" dirty="0" smtClean="0"/>
              <a:t>to move.  </a:t>
            </a: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035" y="2763461"/>
            <a:ext cx="4042811" cy="3961303"/>
          </a:xfrm>
          <a:prstGeom prst="rect">
            <a:avLst/>
          </a:prstGeom>
        </p:spPr>
      </p:pic>
      <p:sp>
        <p:nvSpPr>
          <p:cNvPr id="10" name="TextBox 9"/>
          <p:cNvSpPr txBox="1"/>
          <p:nvPr/>
        </p:nvSpPr>
        <p:spPr>
          <a:xfrm>
            <a:off x="8570273" y="3206324"/>
            <a:ext cx="928254" cy="369332"/>
          </a:xfrm>
          <a:prstGeom prst="rect">
            <a:avLst/>
          </a:prstGeom>
          <a:noFill/>
        </p:spPr>
        <p:txBody>
          <a:bodyPr wrap="square" rtlCol="0">
            <a:spAutoFit/>
          </a:bodyPr>
          <a:lstStyle/>
          <a:p>
            <a:r>
              <a:rPr lang="en-US" b="1" u="sng" dirty="0" smtClean="0">
                <a:solidFill>
                  <a:srgbClr val="FF0000"/>
                </a:solidFill>
              </a:rPr>
              <a:t>Forced</a:t>
            </a:r>
            <a:endParaRPr lang="en-US" b="1" u="sng" dirty="0">
              <a:solidFill>
                <a:srgbClr val="FF0000"/>
              </a:solidFill>
            </a:endParaRPr>
          </a:p>
        </p:txBody>
      </p:sp>
      <p:sp>
        <p:nvSpPr>
          <p:cNvPr id="11" name="TextBox 10"/>
          <p:cNvSpPr txBox="1"/>
          <p:nvPr/>
        </p:nvSpPr>
        <p:spPr>
          <a:xfrm>
            <a:off x="10454554" y="3203728"/>
            <a:ext cx="1115117" cy="369332"/>
          </a:xfrm>
          <a:prstGeom prst="rect">
            <a:avLst/>
          </a:prstGeom>
          <a:noFill/>
        </p:spPr>
        <p:txBody>
          <a:bodyPr wrap="square" rtlCol="0">
            <a:spAutoFit/>
          </a:bodyPr>
          <a:lstStyle/>
          <a:p>
            <a:r>
              <a:rPr lang="en-US" b="1" u="sng" dirty="0" smtClean="0">
                <a:solidFill>
                  <a:srgbClr val="FF0000"/>
                </a:solidFill>
              </a:rPr>
              <a:t>Choice</a:t>
            </a:r>
            <a:endParaRPr lang="en-US" b="1" u="sng" dirty="0">
              <a:solidFill>
                <a:srgbClr val="FF0000"/>
              </a:solidFill>
            </a:endParaRPr>
          </a:p>
        </p:txBody>
      </p:sp>
      <p:cxnSp>
        <p:nvCxnSpPr>
          <p:cNvPr id="13" name="Straight Connector 12"/>
          <p:cNvCxnSpPr/>
          <p:nvPr/>
        </p:nvCxnSpPr>
        <p:spPr>
          <a:xfrm>
            <a:off x="9952440" y="3408218"/>
            <a:ext cx="0" cy="224963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0530" y="3683258"/>
            <a:ext cx="556253" cy="68817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2726" y="3967240"/>
            <a:ext cx="556253" cy="68817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5391" y="4057602"/>
            <a:ext cx="556253" cy="68817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0530" y="4699927"/>
            <a:ext cx="556253" cy="68817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057" y="3573060"/>
            <a:ext cx="556253" cy="68817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3954" y="5044012"/>
            <a:ext cx="556253" cy="68817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2747" y="4460741"/>
            <a:ext cx="556253" cy="688171"/>
          </a:xfrm>
          <a:prstGeom prst="rect">
            <a:avLst/>
          </a:prstGeom>
        </p:spPr>
      </p:pic>
      <p:sp>
        <p:nvSpPr>
          <p:cNvPr id="23" name="TextBox 22"/>
          <p:cNvSpPr txBox="1"/>
          <p:nvPr/>
        </p:nvSpPr>
        <p:spPr>
          <a:xfrm>
            <a:off x="84289" y="4117860"/>
            <a:ext cx="7514544" cy="2062103"/>
          </a:xfrm>
          <a:prstGeom prst="rect">
            <a:avLst/>
          </a:prstGeom>
          <a:noFill/>
        </p:spPr>
        <p:txBody>
          <a:bodyPr wrap="square" rtlCol="0">
            <a:spAutoFit/>
          </a:bodyPr>
          <a:lstStyle/>
          <a:p>
            <a:r>
              <a:rPr lang="en-US" sz="4400" dirty="0" smtClean="0">
                <a:solidFill>
                  <a:srgbClr val="FF0000"/>
                </a:solidFill>
              </a:rPr>
              <a:t>3</a:t>
            </a:r>
            <a:r>
              <a:rPr lang="en-US" dirty="0" smtClean="0"/>
              <a:t> </a:t>
            </a:r>
            <a:r>
              <a:rPr lang="en-US" sz="2800" dirty="0" smtClean="0"/>
              <a:t>Choose a group member to post your reasons in the </a:t>
            </a:r>
            <a:r>
              <a:rPr lang="en-US" sz="2800" b="1" dirty="0" smtClean="0">
                <a:solidFill>
                  <a:srgbClr val="FF0000"/>
                </a:solidFill>
              </a:rPr>
              <a:t>forced</a:t>
            </a:r>
            <a:r>
              <a:rPr lang="en-US" sz="2800" dirty="0" smtClean="0"/>
              <a:t> category on the board and another member to do the same for the </a:t>
            </a:r>
            <a:r>
              <a:rPr lang="en-US" sz="2800" b="1" dirty="0" smtClean="0">
                <a:solidFill>
                  <a:srgbClr val="FF0000"/>
                </a:solidFill>
              </a:rPr>
              <a:t>choice</a:t>
            </a:r>
            <a:r>
              <a:rPr lang="en-US" sz="2800" dirty="0" smtClean="0"/>
              <a:t> category as seen on the graphic on the right.  </a:t>
            </a:r>
            <a:endParaRPr lang="en-US" sz="2800"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646" y="5781369"/>
            <a:ext cx="797187" cy="797187"/>
          </a:xfrm>
          <a:prstGeom prst="rect">
            <a:avLst/>
          </a:prstGeom>
        </p:spPr>
      </p:pic>
    </p:spTree>
    <p:extLst>
      <p:ext uri="{BB962C8B-B14F-4D97-AF65-F5344CB8AC3E}">
        <p14:creationId xmlns:p14="http://schemas.microsoft.com/office/powerpoint/2010/main" val="224487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83" y="-441884"/>
            <a:ext cx="3928110" cy="1439228"/>
          </a:xfrm>
        </p:spPr>
        <p:txBody>
          <a:bodyPr/>
          <a:lstStyle/>
          <a:p>
            <a:r>
              <a:rPr lang="en-US" b="1" u="sng" dirty="0" smtClean="0"/>
              <a:t>On the Move 2 </a:t>
            </a:r>
            <a:endParaRPr lang="en-US" b="1"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888" y="157563"/>
            <a:ext cx="2586958" cy="2534802"/>
          </a:xfrm>
          <a:prstGeom prst="rect">
            <a:avLst/>
          </a:prstGeom>
        </p:spPr>
      </p:pic>
      <p:sp>
        <p:nvSpPr>
          <p:cNvPr id="7" name="TextBox 6"/>
          <p:cNvSpPr txBox="1"/>
          <p:nvPr/>
        </p:nvSpPr>
        <p:spPr>
          <a:xfrm>
            <a:off x="9723104" y="448728"/>
            <a:ext cx="957263" cy="307777"/>
          </a:xfrm>
          <a:prstGeom prst="rect">
            <a:avLst/>
          </a:prstGeom>
          <a:noFill/>
        </p:spPr>
        <p:txBody>
          <a:bodyPr wrap="square" rtlCol="0">
            <a:spAutoFit/>
          </a:bodyPr>
          <a:lstStyle/>
          <a:p>
            <a:r>
              <a:rPr lang="en-US" sz="1400" b="1" u="sng" dirty="0" smtClean="0">
                <a:solidFill>
                  <a:srgbClr val="FF0000"/>
                </a:solidFill>
              </a:rPr>
              <a:t>Forced</a:t>
            </a:r>
            <a:endParaRPr lang="en-US" sz="1400" b="1" u="sng" dirty="0">
              <a:solidFill>
                <a:srgbClr val="FF0000"/>
              </a:solidFill>
            </a:endParaRPr>
          </a:p>
        </p:txBody>
      </p:sp>
      <p:sp>
        <p:nvSpPr>
          <p:cNvPr id="11" name="TextBox 10"/>
          <p:cNvSpPr txBox="1"/>
          <p:nvPr/>
        </p:nvSpPr>
        <p:spPr>
          <a:xfrm>
            <a:off x="10913573" y="448728"/>
            <a:ext cx="1285875" cy="307777"/>
          </a:xfrm>
          <a:prstGeom prst="rect">
            <a:avLst/>
          </a:prstGeom>
          <a:noFill/>
        </p:spPr>
        <p:txBody>
          <a:bodyPr wrap="square" rtlCol="0">
            <a:spAutoFit/>
          </a:bodyPr>
          <a:lstStyle/>
          <a:p>
            <a:r>
              <a:rPr lang="en-US" sz="1400" b="1" u="sng" dirty="0" smtClean="0">
                <a:solidFill>
                  <a:srgbClr val="FF0000"/>
                </a:solidFill>
              </a:rPr>
              <a:t>Choice</a:t>
            </a:r>
            <a:endParaRPr lang="en-US" sz="1400" b="1" u="sng" dirty="0">
              <a:solidFill>
                <a:srgbClr val="FF0000"/>
              </a:solidFill>
            </a:endParaRPr>
          </a:p>
        </p:txBody>
      </p:sp>
      <p:cxnSp>
        <p:nvCxnSpPr>
          <p:cNvPr id="13" name="Straight Connector 12"/>
          <p:cNvCxnSpPr/>
          <p:nvPr/>
        </p:nvCxnSpPr>
        <p:spPr>
          <a:xfrm>
            <a:off x="10683356" y="448728"/>
            <a:ext cx="0" cy="1457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2659" y="756505"/>
            <a:ext cx="377694" cy="46726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025" y="957698"/>
            <a:ext cx="377694" cy="46726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2659" y="1438105"/>
            <a:ext cx="377694" cy="46726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666" y="1438105"/>
            <a:ext cx="377694" cy="46726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8713" y="756505"/>
            <a:ext cx="377694" cy="467266"/>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6856" y="756505"/>
            <a:ext cx="377694" cy="467266"/>
          </a:xfrm>
          <a:prstGeom prst="rect">
            <a:avLst/>
          </a:prstGeom>
        </p:spPr>
      </p:pic>
      <p:sp>
        <p:nvSpPr>
          <p:cNvPr id="20" name="TextBox 19"/>
          <p:cNvSpPr txBox="1"/>
          <p:nvPr/>
        </p:nvSpPr>
        <p:spPr>
          <a:xfrm>
            <a:off x="85710" y="431732"/>
            <a:ext cx="8989160" cy="1446550"/>
          </a:xfrm>
          <a:prstGeom prst="rect">
            <a:avLst/>
          </a:prstGeom>
          <a:noFill/>
        </p:spPr>
        <p:txBody>
          <a:bodyPr wrap="square" rtlCol="0">
            <a:spAutoFit/>
          </a:bodyPr>
          <a:lstStyle/>
          <a:p>
            <a:r>
              <a:rPr lang="en-US" sz="3200" b="1" dirty="0" smtClean="0">
                <a:solidFill>
                  <a:srgbClr val="FF0000"/>
                </a:solidFill>
              </a:rPr>
              <a:t>1</a:t>
            </a:r>
            <a:r>
              <a:rPr lang="en-US" dirty="0" smtClean="0"/>
              <a:t> </a:t>
            </a:r>
            <a:r>
              <a:rPr lang="en-US" sz="2800" dirty="0" smtClean="0"/>
              <a:t>After hearing the reason for the placement of each post, are there any that your group thinks to be </a:t>
            </a:r>
            <a:r>
              <a:rPr lang="en-US" sz="2800" dirty="0" err="1" smtClean="0"/>
              <a:t>miscategorized</a:t>
            </a:r>
            <a:r>
              <a:rPr lang="en-US" sz="2800" dirty="0" smtClean="0"/>
              <a:t>?  Make your case to the class to have it moved. Majority rules. </a:t>
            </a:r>
            <a:endParaRPr lang="en-US" sz="2800" dirty="0"/>
          </a:p>
        </p:txBody>
      </p:sp>
      <p:sp>
        <p:nvSpPr>
          <p:cNvPr id="21" name="TextBox 20"/>
          <p:cNvSpPr txBox="1"/>
          <p:nvPr/>
        </p:nvSpPr>
        <p:spPr>
          <a:xfrm>
            <a:off x="207818" y="1935098"/>
            <a:ext cx="9055087" cy="1446550"/>
          </a:xfrm>
          <a:prstGeom prst="rect">
            <a:avLst/>
          </a:prstGeom>
          <a:noFill/>
        </p:spPr>
        <p:txBody>
          <a:bodyPr wrap="square" rtlCol="0">
            <a:spAutoFit/>
          </a:bodyPr>
          <a:lstStyle/>
          <a:p>
            <a:r>
              <a:rPr lang="en-US" sz="3200" b="1" dirty="0" smtClean="0">
                <a:solidFill>
                  <a:srgbClr val="FF0000"/>
                </a:solidFill>
              </a:rPr>
              <a:t>2</a:t>
            </a:r>
            <a:r>
              <a:rPr lang="en-US" dirty="0" smtClean="0"/>
              <a:t> </a:t>
            </a:r>
            <a:r>
              <a:rPr lang="en-US" sz="2800" dirty="0" smtClean="0"/>
              <a:t>As a group, decide why you were asked to sort your reasons into these 2 categories. Pick a spokesperson to share your group’s reasoning with the class. </a:t>
            </a:r>
            <a:endParaRPr lang="en-US" sz="2800" dirty="0"/>
          </a:p>
        </p:txBody>
      </p:sp>
      <p:sp>
        <p:nvSpPr>
          <p:cNvPr id="23" name="TextBox 22"/>
          <p:cNvSpPr txBox="1"/>
          <p:nvPr/>
        </p:nvSpPr>
        <p:spPr>
          <a:xfrm>
            <a:off x="315372" y="4840455"/>
            <a:ext cx="11456731" cy="1969770"/>
          </a:xfrm>
          <a:prstGeom prst="rect">
            <a:avLst/>
          </a:prstGeom>
          <a:noFill/>
        </p:spPr>
        <p:txBody>
          <a:bodyPr wrap="square" rtlCol="0">
            <a:spAutoFit/>
          </a:bodyPr>
          <a:lstStyle/>
          <a:p>
            <a:r>
              <a:rPr lang="en-US" sz="2400" b="1" dirty="0"/>
              <a:t>r</a:t>
            </a:r>
            <a:r>
              <a:rPr lang="en-US" sz="2400" b="1" dirty="0" smtClean="0"/>
              <a:t>ef-u-gee</a:t>
            </a:r>
            <a:endParaRPr lang="en-US" sz="2400" b="1" dirty="0"/>
          </a:p>
          <a:p>
            <a:r>
              <a:rPr lang="en-US" sz="2000" dirty="0"/>
              <a:t>A</a:t>
            </a:r>
            <a:r>
              <a:rPr lang="en-US" sz="2000" dirty="0" smtClean="0"/>
              <a:t> </a:t>
            </a:r>
            <a:r>
              <a:rPr lang="en-US" sz="2000" dirty="0"/>
              <a:t>person who has been forced to leave their country in order to escape war, persecution, or natural disaster.  </a:t>
            </a:r>
            <a:r>
              <a:rPr lang="en-US" sz="800" dirty="0"/>
              <a:t>(https://www.google.com/?</a:t>
            </a:r>
            <a:r>
              <a:rPr lang="en-US" sz="800" dirty="0" smtClean="0"/>
              <a:t>gws_rd=ssl#q=refugee+definition)</a:t>
            </a:r>
          </a:p>
          <a:p>
            <a:r>
              <a:rPr lang="en-US" sz="2400" b="1" dirty="0" smtClean="0"/>
              <a:t>mi-grant</a:t>
            </a:r>
            <a:endParaRPr lang="en-US" sz="2400" b="1" dirty="0"/>
          </a:p>
          <a:p>
            <a:r>
              <a:rPr lang="en-US" sz="2000" dirty="0"/>
              <a:t>A migrant is a person who makes a conscious choice to leave their country to seek a better life elsewhere. </a:t>
            </a:r>
            <a:r>
              <a:rPr lang="en-US" sz="800" dirty="0"/>
              <a:t>(http://</a:t>
            </a:r>
            <a:r>
              <a:rPr lang="en-US" sz="800" dirty="0" smtClean="0"/>
              <a:t>www.ssi.org.au/faqs/refugee-faqs/148-what-is-the-difference-between-a-refugee-and-a-migrant)</a:t>
            </a:r>
            <a:endParaRPr lang="en-US" sz="800" dirty="0"/>
          </a:p>
          <a:p>
            <a:endParaRPr lang="en-US" dirty="0"/>
          </a:p>
        </p:txBody>
      </p:sp>
      <p:sp>
        <p:nvSpPr>
          <p:cNvPr id="24" name="TextBox 23"/>
          <p:cNvSpPr txBox="1"/>
          <p:nvPr/>
        </p:nvSpPr>
        <p:spPr>
          <a:xfrm>
            <a:off x="207818" y="3455460"/>
            <a:ext cx="11984182" cy="1446550"/>
          </a:xfrm>
          <a:prstGeom prst="rect">
            <a:avLst/>
          </a:prstGeom>
          <a:noFill/>
        </p:spPr>
        <p:txBody>
          <a:bodyPr wrap="square" rtlCol="0">
            <a:spAutoFit/>
          </a:bodyPr>
          <a:lstStyle/>
          <a:p>
            <a:r>
              <a:rPr lang="en-US" sz="3200" b="1" dirty="0" smtClean="0">
                <a:solidFill>
                  <a:srgbClr val="FF0000"/>
                </a:solidFill>
              </a:rPr>
              <a:t>3</a:t>
            </a:r>
            <a:r>
              <a:rPr lang="en-US" sz="2800" dirty="0" smtClean="0"/>
              <a:t> Read the following definitions, note that forced = refugee and choice=migrant then decide as a group which type of movement is more of a concern for individuals and governments in both in the US and globally. Why?  </a:t>
            </a:r>
            <a:endParaRPr lang="en-US" sz="2800" dirty="0"/>
          </a:p>
        </p:txBody>
      </p:sp>
      <p:sp>
        <p:nvSpPr>
          <p:cNvPr id="3" name="Rectangle 2"/>
          <p:cNvSpPr/>
          <p:nvPr/>
        </p:nvSpPr>
        <p:spPr>
          <a:xfrm>
            <a:off x="168124" y="556226"/>
            <a:ext cx="8765164" cy="1335023"/>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68124" y="2022795"/>
            <a:ext cx="8993161" cy="1446550"/>
          </a:xfrm>
          <a:prstGeom prst="round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160723" y="3565981"/>
            <a:ext cx="11766028" cy="1319033"/>
          </a:xfrm>
          <a:prstGeom prst="snip1Rect">
            <a:avLst/>
          </a:prstGeom>
          <a:solidFill>
            <a:schemeClr val="accent6">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872" y="2681340"/>
            <a:ext cx="714774" cy="714774"/>
          </a:xfrm>
          <a:prstGeom prst="rect">
            <a:avLst/>
          </a:prstGeom>
        </p:spPr>
      </p:pic>
    </p:spTree>
    <p:extLst>
      <p:ext uri="{BB962C8B-B14F-4D97-AF65-F5344CB8AC3E}">
        <p14:creationId xmlns:p14="http://schemas.microsoft.com/office/powerpoint/2010/main" val="144512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58" y="638012"/>
            <a:ext cx="11758142" cy="703930"/>
          </a:xfrm>
        </p:spPr>
        <p:txBody>
          <a:bodyPr>
            <a:normAutofit/>
          </a:bodyPr>
          <a:lstStyle/>
          <a:p>
            <a:r>
              <a:rPr lang="en-US" sz="3200" dirty="0" smtClean="0"/>
              <a:t>Current and Future Climate Refugee Crises.</a:t>
            </a:r>
            <a:endParaRPr lang="en-US" sz="3200" dirty="0"/>
          </a:p>
        </p:txBody>
      </p:sp>
      <p:pic>
        <p:nvPicPr>
          <p:cNvPr id="6" name="Picture 5">
            <a:hlinkClick r:id="rId2"/>
          </p:cNvPr>
          <p:cNvPicPr>
            <a:picLocks noChangeAspect="1"/>
          </p:cNvPicPr>
          <p:nvPr/>
        </p:nvPicPr>
        <p:blipFill rotWithShape="1">
          <a:blip r:embed="rId3"/>
          <a:srcRect l="29356" t="8008" r="29136" b="24023"/>
          <a:stretch/>
        </p:blipFill>
        <p:spPr>
          <a:xfrm>
            <a:off x="433858" y="2170069"/>
            <a:ext cx="2815779" cy="2592305"/>
          </a:xfrm>
          <a:prstGeom prst="rect">
            <a:avLst/>
          </a:prstGeom>
        </p:spPr>
      </p:pic>
      <p:pic>
        <p:nvPicPr>
          <p:cNvPr id="7" name="Picture 6"/>
          <p:cNvPicPr>
            <a:picLocks noChangeAspect="1"/>
          </p:cNvPicPr>
          <p:nvPr/>
        </p:nvPicPr>
        <p:blipFill>
          <a:blip r:embed="rId4"/>
          <a:stretch>
            <a:fillRect/>
          </a:stretch>
        </p:blipFill>
        <p:spPr>
          <a:xfrm>
            <a:off x="5815136" y="3003942"/>
            <a:ext cx="6376864" cy="3854058"/>
          </a:xfrm>
          <a:prstGeom prst="rect">
            <a:avLst/>
          </a:prstGeom>
        </p:spPr>
      </p:pic>
      <p:sp>
        <p:nvSpPr>
          <p:cNvPr id="8" name="TextBox 7"/>
          <p:cNvSpPr txBox="1"/>
          <p:nvPr/>
        </p:nvSpPr>
        <p:spPr>
          <a:xfrm>
            <a:off x="154745" y="1308295"/>
            <a:ext cx="5064369" cy="861774"/>
          </a:xfrm>
          <a:prstGeom prst="rect">
            <a:avLst/>
          </a:prstGeom>
          <a:noFill/>
        </p:spPr>
        <p:txBody>
          <a:bodyPr wrap="square" rtlCol="0">
            <a:spAutoFit/>
          </a:bodyPr>
          <a:lstStyle/>
          <a:p>
            <a:r>
              <a:rPr lang="en-US" sz="3200" b="1" dirty="0">
                <a:solidFill>
                  <a:srgbClr val="FF0000"/>
                </a:solidFill>
              </a:rPr>
              <a:t>1</a:t>
            </a:r>
            <a:r>
              <a:rPr lang="en-US" dirty="0" smtClean="0"/>
              <a:t>  Annotate the linked article below using the code                     provided as you read. </a:t>
            </a:r>
            <a:endParaRPr lang="en-US" dirty="0"/>
          </a:p>
        </p:txBody>
      </p:sp>
      <p:sp>
        <p:nvSpPr>
          <p:cNvPr id="9" name="TextBox 8"/>
          <p:cNvSpPr txBox="1"/>
          <p:nvPr/>
        </p:nvSpPr>
        <p:spPr>
          <a:xfrm>
            <a:off x="7258929" y="1800665"/>
            <a:ext cx="4628271" cy="1138773"/>
          </a:xfrm>
          <a:prstGeom prst="rect">
            <a:avLst/>
          </a:prstGeom>
          <a:noFill/>
        </p:spPr>
        <p:txBody>
          <a:bodyPr wrap="square" rtlCol="0">
            <a:spAutoFit/>
          </a:bodyPr>
          <a:lstStyle/>
          <a:p>
            <a:r>
              <a:rPr lang="en-US" sz="3200" b="1" dirty="0" smtClean="0">
                <a:solidFill>
                  <a:srgbClr val="FF0000"/>
                </a:solidFill>
              </a:rPr>
              <a:t>2</a:t>
            </a:r>
            <a:r>
              <a:rPr lang="en-US" dirty="0" smtClean="0"/>
              <a:t> Use the sentence starters provided to write at least one sentence in each of the four categories found in columns below the code. </a:t>
            </a:r>
            <a:endParaRPr lang="en-US" dirty="0"/>
          </a:p>
        </p:txBody>
      </p:sp>
      <p:sp>
        <p:nvSpPr>
          <p:cNvPr id="10" name="TextBox 9"/>
          <p:cNvSpPr txBox="1"/>
          <p:nvPr/>
        </p:nvSpPr>
        <p:spPr>
          <a:xfrm>
            <a:off x="154745" y="4681581"/>
            <a:ext cx="4642338" cy="1969770"/>
          </a:xfrm>
          <a:prstGeom prst="rect">
            <a:avLst/>
          </a:prstGeom>
          <a:noFill/>
        </p:spPr>
        <p:txBody>
          <a:bodyPr wrap="square" rtlCol="0">
            <a:spAutoFit/>
          </a:bodyPr>
          <a:lstStyle/>
          <a:p>
            <a:r>
              <a:rPr lang="en-US" sz="3200" b="1" dirty="0" smtClean="0">
                <a:solidFill>
                  <a:srgbClr val="FF0000"/>
                </a:solidFill>
              </a:rPr>
              <a:t>3</a:t>
            </a:r>
            <a:r>
              <a:rPr lang="en-US" dirty="0" smtClean="0"/>
              <a:t> Share your 4 sentences with your shoulder partner. Choose your partner’s best sentence to share with the class.  Can the 4 of you think of any situations in the past that could help us understand this problem and perhaps help us deal with it today?  </a:t>
            </a: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305" y="2428864"/>
            <a:ext cx="2010569" cy="2010569"/>
          </a:xfrm>
          <a:prstGeom prst="rect">
            <a:avLst/>
          </a:prstGeom>
        </p:spPr>
      </p:pic>
      <p:cxnSp>
        <p:nvCxnSpPr>
          <p:cNvPr id="4" name="Straight Arrow Connector 3"/>
          <p:cNvCxnSpPr/>
          <p:nvPr/>
        </p:nvCxnSpPr>
        <p:spPr>
          <a:xfrm>
            <a:off x="5078437" y="1702191"/>
            <a:ext cx="2393926" cy="1426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4745" y="110836"/>
            <a:ext cx="3419560" cy="646331"/>
          </a:xfrm>
          <a:prstGeom prst="rect">
            <a:avLst/>
          </a:prstGeom>
          <a:noFill/>
        </p:spPr>
        <p:txBody>
          <a:bodyPr wrap="square" rtlCol="0">
            <a:spAutoFit/>
          </a:bodyPr>
          <a:lstStyle/>
          <a:p>
            <a:r>
              <a:rPr lang="en-US" sz="3600" b="1" u="sng" dirty="0" smtClean="0"/>
              <a:t>On the Move 3</a:t>
            </a:r>
          </a:p>
        </p:txBody>
      </p:sp>
    </p:spTree>
    <p:extLst>
      <p:ext uri="{BB962C8B-B14F-4D97-AF65-F5344CB8AC3E}">
        <p14:creationId xmlns:p14="http://schemas.microsoft.com/office/powerpoint/2010/main" val="3172149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42" y="500486"/>
            <a:ext cx="11479237" cy="743356"/>
          </a:xfrm>
        </p:spPr>
        <p:txBody>
          <a:bodyPr>
            <a:normAutofit/>
          </a:bodyPr>
          <a:lstStyle/>
          <a:p>
            <a:r>
              <a:rPr lang="en-US" sz="3200" u="sng" dirty="0" smtClean="0"/>
              <a:t>Climate Refugees in US History  </a:t>
            </a:r>
            <a:endParaRPr lang="en-US" sz="3200" u="sng" dirty="0"/>
          </a:p>
        </p:txBody>
      </p:sp>
      <p:pic>
        <p:nvPicPr>
          <p:cNvPr id="5" name="Picture 4">
            <a:hlinkClick r:id="rId2"/>
          </p:cNvPr>
          <p:cNvPicPr>
            <a:picLocks noChangeAspect="1"/>
          </p:cNvPicPr>
          <p:nvPr/>
        </p:nvPicPr>
        <p:blipFill rotWithShape="1">
          <a:blip r:embed="rId3"/>
          <a:srcRect l="11134" t="16761" r="43824" b="26109"/>
          <a:stretch/>
        </p:blipFill>
        <p:spPr>
          <a:xfrm>
            <a:off x="348163" y="1080656"/>
            <a:ext cx="3322396" cy="2092036"/>
          </a:xfrm>
          <a:prstGeom prst="rect">
            <a:avLst/>
          </a:prstGeom>
        </p:spPr>
      </p:pic>
      <p:pic>
        <p:nvPicPr>
          <p:cNvPr id="3" name="Picture 2">
            <a:hlinkClick r:id="rId4"/>
          </p:cNvPr>
          <p:cNvPicPr>
            <a:picLocks noChangeAspect="1"/>
          </p:cNvPicPr>
          <p:nvPr/>
        </p:nvPicPr>
        <p:blipFill rotWithShape="1">
          <a:blip r:embed="rId5"/>
          <a:srcRect l="14432" t="9854" r="25832" b="5274"/>
          <a:stretch/>
        </p:blipFill>
        <p:spPr>
          <a:xfrm>
            <a:off x="4876132" y="2126674"/>
            <a:ext cx="2675259" cy="2136988"/>
          </a:xfrm>
          <a:prstGeom prst="rect">
            <a:avLst/>
          </a:prstGeom>
        </p:spPr>
      </p:pic>
      <p:pic>
        <p:nvPicPr>
          <p:cNvPr id="6" name="Picture 5"/>
          <p:cNvPicPr>
            <a:picLocks noChangeAspect="1"/>
          </p:cNvPicPr>
          <p:nvPr/>
        </p:nvPicPr>
        <p:blipFill rotWithShape="1">
          <a:blip r:embed="rId6"/>
          <a:srcRect l="22635" t="17738" r="24018" b="19964"/>
          <a:stretch/>
        </p:blipFill>
        <p:spPr>
          <a:xfrm>
            <a:off x="8891527" y="4263662"/>
            <a:ext cx="3061854" cy="2395619"/>
          </a:xfrm>
          <a:prstGeom prst="rect">
            <a:avLst/>
          </a:prstGeom>
        </p:spPr>
      </p:pic>
      <p:sp>
        <p:nvSpPr>
          <p:cNvPr id="7" name="TextBox 6"/>
          <p:cNvSpPr txBox="1"/>
          <p:nvPr/>
        </p:nvSpPr>
        <p:spPr>
          <a:xfrm>
            <a:off x="348163" y="3325091"/>
            <a:ext cx="3447982" cy="1692771"/>
          </a:xfrm>
          <a:prstGeom prst="rect">
            <a:avLst/>
          </a:prstGeom>
          <a:noFill/>
        </p:spPr>
        <p:txBody>
          <a:bodyPr wrap="square" rtlCol="0">
            <a:spAutoFit/>
          </a:bodyPr>
          <a:lstStyle/>
          <a:p>
            <a:r>
              <a:rPr lang="en-US" sz="3200" b="1" dirty="0" smtClean="0">
                <a:solidFill>
                  <a:srgbClr val="FF0000"/>
                </a:solidFill>
              </a:rPr>
              <a:t>1</a:t>
            </a:r>
            <a:r>
              <a:rPr lang="en-US" dirty="0" smtClean="0"/>
              <a:t> As you actively view </a:t>
            </a:r>
            <a:r>
              <a:rPr lang="en-US" dirty="0" smtClean="0"/>
              <a:t>the linked </a:t>
            </a:r>
            <a:r>
              <a:rPr lang="en-US" dirty="0" smtClean="0"/>
              <a:t>video that introduces the Dust Bowl to the class, work with your partner to complete the 3-2-1 chart.    </a:t>
            </a:r>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725" y="4893262"/>
            <a:ext cx="1639105" cy="1639105"/>
          </a:xfrm>
          <a:prstGeom prst="rect">
            <a:avLst/>
          </a:prstGeom>
        </p:spPr>
      </p:pic>
      <p:sp>
        <p:nvSpPr>
          <p:cNvPr id="10" name="TextBox 9"/>
          <p:cNvSpPr txBox="1"/>
          <p:nvPr/>
        </p:nvSpPr>
        <p:spPr>
          <a:xfrm>
            <a:off x="4087091" y="4405113"/>
            <a:ext cx="4516581" cy="1415772"/>
          </a:xfrm>
          <a:prstGeom prst="rect">
            <a:avLst/>
          </a:prstGeom>
          <a:noFill/>
        </p:spPr>
        <p:txBody>
          <a:bodyPr wrap="square" rtlCol="0">
            <a:spAutoFit/>
          </a:bodyPr>
          <a:lstStyle/>
          <a:p>
            <a:r>
              <a:rPr lang="en-US" sz="3200" b="1" dirty="0" smtClean="0">
                <a:solidFill>
                  <a:srgbClr val="FF0000"/>
                </a:solidFill>
              </a:rPr>
              <a:t>2</a:t>
            </a:r>
            <a:r>
              <a:rPr lang="en-US" dirty="0" smtClean="0"/>
              <a:t> </a:t>
            </a:r>
            <a:r>
              <a:rPr lang="en-US" dirty="0" smtClean="0"/>
              <a:t>Click on the graphic and partner </a:t>
            </a:r>
            <a:r>
              <a:rPr lang="en-US" dirty="0" smtClean="0"/>
              <a:t>read “Mass Exodus From the Plains” and complete a 3-2-1 chart with different answers than you used in the video chart. </a:t>
            </a:r>
            <a:endParaRPr lang="en-US" dirty="0"/>
          </a:p>
        </p:txBody>
      </p:sp>
      <p:sp>
        <p:nvSpPr>
          <p:cNvPr id="11" name="TextBox 10"/>
          <p:cNvSpPr txBox="1"/>
          <p:nvPr/>
        </p:nvSpPr>
        <p:spPr>
          <a:xfrm>
            <a:off x="8631378" y="854707"/>
            <a:ext cx="3349709" cy="3077766"/>
          </a:xfrm>
          <a:prstGeom prst="rect">
            <a:avLst/>
          </a:prstGeom>
          <a:noFill/>
        </p:spPr>
        <p:txBody>
          <a:bodyPr wrap="square" rtlCol="0">
            <a:spAutoFit/>
          </a:bodyPr>
          <a:lstStyle/>
          <a:p>
            <a:r>
              <a:rPr lang="en-US" sz="3200" b="1" dirty="0" smtClean="0">
                <a:solidFill>
                  <a:srgbClr val="FF0000"/>
                </a:solidFill>
              </a:rPr>
              <a:t>3 </a:t>
            </a:r>
            <a:r>
              <a:rPr lang="en-US" dirty="0" smtClean="0"/>
              <a:t>Step one: Compare answers from both charts and circle your 3 most important facts, 2 best questions &amp; strongest opinion to share with another group. Step two: Share your selections with another group and repeat step one. Step three: Select three group members to post your best of the best in each category. </a:t>
            </a: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5151" y="203478"/>
            <a:ext cx="1747333" cy="1747333"/>
          </a:xfrm>
          <a:prstGeom prst="rect">
            <a:avLst/>
          </a:prstGeom>
        </p:spPr>
      </p:pic>
      <p:sp>
        <p:nvSpPr>
          <p:cNvPr id="4" name="TextBox 3"/>
          <p:cNvSpPr txBox="1"/>
          <p:nvPr/>
        </p:nvSpPr>
        <p:spPr>
          <a:xfrm>
            <a:off x="474142" y="0"/>
            <a:ext cx="5871239" cy="646331"/>
          </a:xfrm>
          <a:prstGeom prst="rect">
            <a:avLst/>
          </a:prstGeom>
          <a:noFill/>
        </p:spPr>
        <p:txBody>
          <a:bodyPr wrap="square" rtlCol="0">
            <a:spAutoFit/>
          </a:bodyPr>
          <a:lstStyle/>
          <a:p>
            <a:r>
              <a:rPr lang="en-US" sz="3600" b="1" u="sng" dirty="0" smtClean="0"/>
              <a:t>On the Move 4</a:t>
            </a:r>
            <a:endParaRPr lang="en-US" sz="3600" b="1" u="sng" dirty="0"/>
          </a:p>
        </p:txBody>
      </p:sp>
    </p:spTree>
    <p:extLst>
      <p:ext uri="{BB962C8B-B14F-4D97-AF65-F5344CB8AC3E}">
        <p14:creationId xmlns:p14="http://schemas.microsoft.com/office/powerpoint/2010/main" val="3665679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270413"/>
            <a:ext cx="10515600" cy="1325563"/>
          </a:xfrm>
        </p:spPr>
        <p:txBody>
          <a:bodyPr/>
          <a:lstStyle/>
          <a:p>
            <a:r>
              <a:rPr lang="en-US" b="1" u="sng" dirty="0" smtClean="0"/>
              <a:t>Lab Directions: Dust Bowl</a:t>
            </a:r>
            <a:endParaRPr lang="en-US" b="1" u="sng" dirty="0"/>
          </a:p>
        </p:txBody>
      </p:sp>
      <p:sp>
        <p:nvSpPr>
          <p:cNvPr id="3" name="Content Placeholder 2"/>
          <p:cNvSpPr>
            <a:spLocks noGrp="1"/>
          </p:cNvSpPr>
          <p:nvPr>
            <p:ph sz="half" idx="1"/>
          </p:nvPr>
        </p:nvSpPr>
        <p:spPr>
          <a:xfrm>
            <a:off x="0" y="779523"/>
            <a:ext cx="9975382" cy="2110790"/>
          </a:xfrm>
        </p:spPr>
        <p:txBody>
          <a:bodyPr>
            <a:normAutofit/>
          </a:bodyPr>
          <a:lstStyle/>
          <a:p>
            <a:pPr marL="0" indent="0" algn="ctr">
              <a:buNone/>
            </a:pPr>
            <a:r>
              <a:rPr lang="en-US" sz="3600" dirty="0" smtClean="0"/>
              <a:t>You will further explore different aspects of the Dust Bowl and the implications for those affected by the extreme environmental conditions as you rotate through the different stations in this lab.</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9344" y="-48577"/>
            <a:ext cx="3295650" cy="3295650"/>
          </a:xfrm>
          <a:prstGeom prst="rect">
            <a:avLst/>
          </a:prstGeom>
        </p:spPr>
      </p:pic>
      <p:sp>
        <p:nvSpPr>
          <p:cNvPr id="8" name="TextBox 7"/>
          <p:cNvSpPr txBox="1"/>
          <p:nvPr/>
        </p:nvSpPr>
        <p:spPr>
          <a:xfrm>
            <a:off x="538717" y="3072348"/>
            <a:ext cx="6208295" cy="3785652"/>
          </a:xfrm>
          <a:prstGeom prst="rect">
            <a:avLst/>
          </a:prstGeom>
          <a:noFill/>
        </p:spPr>
        <p:txBody>
          <a:bodyPr wrap="square" rtlCol="0">
            <a:spAutoFit/>
          </a:bodyPr>
          <a:lstStyle/>
          <a:p>
            <a:r>
              <a:rPr lang="en-US" sz="2400" dirty="0" smtClean="0"/>
              <a:t>Stay at your assigned station until directed to rotate.  Do your best to complete the assigned tasks.  Fill in your lab report sheet as you go and remember to post your stay or go status at each station. (see next slide)</a:t>
            </a:r>
          </a:p>
          <a:p>
            <a:endParaRPr lang="en-US" sz="2400" dirty="0"/>
          </a:p>
          <a:p>
            <a:r>
              <a:rPr lang="en-US" sz="2400" dirty="0" smtClean="0"/>
              <a:t>Feel free to discuss ideas within your group.</a:t>
            </a:r>
          </a:p>
          <a:p>
            <a:endParaRPr lang="en-US" sz="2400" dirty="0"/>
          </a:p>
          <a:p>
            <a:r>
              <a:rPr lang="en-US" sz="2400" dirty="0" smtClean="0"/>
              <a:t>You will have approximately 20 minutes to work at each station.</a:t>
            </a:r>
            <a:endParaRPr lang="en-US" sz="2400" dirty="0"/>
          </a:p>
        </p:txBody>
      </p:sp>
      <p:pic>
        <p:nvPicPr>
          <p:cNvPr id="9" name="Picture 8"/>
          <p:cNvPicPr>
            <a:picLocks noChangeAspect="1"/>
          </p:cNvPicPr>
          <p:nvPr/>
        </p:nvPicPr>
        <p:blipFill rotWithShape="1">
          <a:blip r:embed="rId3"/>
          <a:srcRect l="12411" t="11649" r="51066" b="8428"/>
          <a:stretch/>
        </p:blipFill>
        <p:spPr>
          <a:xfrm>
            <a:off x="7285728" y="2895422"/>
            <a:ext cx="3085493" cy="3796145"/>
          </a:xfrm>
          <a:prstGeom prst="rect">
            <a:avLst/>
          </a:prstGeom>
        </p:spPr>
      </p:pic>
    </p:spTree>
    <p:extLst>
      <p:ext uri="{BB962C8B-B14F-4D97-AF65-F5344CB8AC3E}">
        <p14:creationId xmlns:p14="http://schemas.microsoft.com/office/powerpoint/2010/main" val="219142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08" y="365125"/>
            <a:ext cx="12080384" cy="1325563"/>
          </a:xfrm>
        </p:spPr>
        <p:txBody>
          <a:bodyPr>
            <a:noAutofit/>
          </a:bodyPr>
          <a:lstStyle/>
          <a:p>
            <a:r>
              <a:rPr lang="en-US" sz="4800" b="1" dirty="0" smtClean="0">
                <a:solidFill>
                  <a:srgbClr val="FF0000"/>
                </a:solidFill>
              </a:rPr>
              <a:t>Should You Stay or Should You Go?</a:t>
            </a:r>
            <a:endParaRPr lang="en-US" sz="4800" b="1" dirty="0">
              <a:solidFill>
                <a:srgbClr val="FF0000"/>
              </a:solidFill>
            </a:endParaRPr>
          </a:p>
        </p:txBody>
      </p:sp>
      <p:sp>
        <p:nvSpPr>
          <p:cNvPr id="6" name="Rectangle 5"/>
          <p:cNvSpPr/>
          <p:nvPr/>
        </p:nvSpPr>
        <p:spPr>
          <a:xfrm rot="1102575">
            <a:off x="7070501" y="2318198"/>
            <a:ext cx="2923504" cy="2588653"/>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6172200" y="1399835"/>
            <a:ext cx="5181600" cy="4777128"/>
          </a:xfrm>
        </p:spPr>
        <p:txBody>
          <a:bodyPr>
            <a:normAutofit fontScale="92500"/>
          </a:bodyPr>
          <a:lstStyle/>
          <a:p>
            <a:pPr marL="0" indent="0" algn="ctr">
              <a:buNone/>
            </a:pPr>
            <a:r>
              <a:rPr lang="en-US" sz="4000" b="1" dirty="0" smtClean="0"/>
              <a:t>At each of the following stations you will write your opinion and one reason/support on your post-it note.</a:t>
            </a:r>
          </a:p>
          <a:p>
            <a:pPr marL="0" indent="0">
              <a:buNone/>
            </a:pPr>
            <a:r>
              <a:rPr lang="en-US" i="1" dirty="0" smtClean="0"/>
              <a:t>When you are ready… add your post-it note in the appropriate place on the station’s opinion spectrum before moving to the next station.</a:t>
            </a:r>
            <a:endParaRPr lang="en-US" i="1" dirty="0"/>
          </a:p>
        </p:txBody>
      </p:sp>
      <p:cxnSp>
        <p:nvCxnSpPr>
          <p:cNvPr id="12" name="Straight Connector 11"/>
          <p:cNvCxnSpPr/>
          <p:nvPr/>
        </p:nvCxnSpPr>
        <p:spPr>
          <a:xfrm>
            <a:off x="905814" y="6176963"/>
            <a:ext cx="103803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5592188"/>
            <a:ext cx="1323440" cy="584775"/>
          </a:xfrm>
          <a:prstGeom prst="rect">
            <a:avLst/>
          </a:prstGeom>
          <a:noFill/>
        </p:spPr>
        <p:txBody>
          <a:bodyPr wrap="square" rtlCol="0">
            <a:spAutoFit/>
          </a:bodyPr>
          <a:lstStyle/>
          <a:p>
            <a:r>
              <a:rPr lang="en-US" sz="3200" b="1" dirty="0" smtClean="0"/>
              <a:t>Move </a:t>
            </a:r>
            <a:endParaRPr lang="en-US" sz="3200" b="1" dirty="0"/>
          </a:p>
        </p:txBody>
      </p:sp>
      <p:sp>
        <p:nvSpPr>
          <p:cNvPr id="14" name="TextBox 13"/>
          <p:cNvSpPr txBox="1"/>
          <p:nvPr/>
        </p:nvSpPr>
        <p:spPr>
          <a:xfrm>
            <a:off x="10465158" y="5559710"/>
            <a:ext cx="1006406" cy="584775"/>
          </a:xfrm>
          <a:prstGeom prst="rect">
            <a:avLst/>
          </a:prstGeom>
          <a:noFill/>
        </p:spPr>
        <p:txBody>
          <a:bodyPr wrap="square" rtlCol="0">
            <a:spAutoFit/>
          </a:bodyPr>
          <a:lstStyle/>
          <a:p>
            <a:r>
              <a:rPr lang="en-US" sz="3200" b="1" dirty="0" smtClean="0"/>
              <a:t>Stay</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18173">
            <a:off x="754648" y="2117440"/>
            <a:ext cx="5372100" cy="3048000"/>
          </a:xfrm>
          <a:prstGeom prst="rect">
            <a:avLst/>
          </a:prstGeom>
        </p:spPr>
      </p:pic>
      <p:sp>
        <p:nvSpPr>
          <p:cNvPr id="8" name="TextBox 7"/>
          <p:cNvSpPr txBox="1"/>
          <p:nvPr/>
        </p:nvSpPr>
        <p:spPr>
          <a:xfrm>
            <a:off x="838200" y="6144485"/>
            <a:ext cx="1433513" cy="584775"/>
          </a:xfrm>
          <a:prstGeom prst="rect">
            <a:avLst/>
          </a:prstGeom>
          <a:noFill/>
        </p:spPr>
        <p:txBody>
          <a:bodyPr wrap="square" rtlCol="0">
            <a:spAutoFit/>
          </a:bodyPr>
          <a:lstStyle/>
          <a:p>
            <a:r>
              <a:rPr lang="en-US" sz="3200" b="1" dirty="0" smtClean="0"/>
              <a:t>Away</a:t>
            </a:r>
            <a:endParaRPr lang="en-US" sz="3200" b="1" dirty="0"/>
          </a:p>
        </p:txBody>
      </p:sp>
      <p:sp>
        <p:nvSpPr>
          <p:cNvPr id="9" name="TextBox 8"/>
          <p:cNvSpPr txBox="1"/>
          <p:nvPr/>
        </p:nvSpPr>
        <p:spPr>
          <a:xfrm>
            <a:off x="10242839" y="6176963"/>
            <a:ext cx="1228725" cy="584775"/>
          </a:xfrm>
          <a:prstGeom prst="rect">
            <a:avLst/>
          </a:prstGeom>
          <a:noFill/>
        </p:spPr>
        <p:txBody>
          <a:bodyPr wrap="square" rtlCol="0">
            <a:spAutoFit/>
          </a:bodyPr>
          <a:lstStyle/>
          <a:p>
            <a:r>
              <a:rPr lang="en-US" sz="3200" b="1" dirty="0" smtClean="0"/>
              <a:t>Home</a:t>
            </a:r>
            <a:endParaRPr lang="en-US" sz="3200" b="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3522" y="299041"/>
            <a:ext cx="1005327" cy="1005327"/>
          </a:xfrm>
          <a:prstGeom prst="rect">
            <a:avLst/>
          </a:prstGeom>
        </p:spPr>
      </p:pic>
    </p:spTree>
    <p:extLst>
      <p:ext uri="{BB962C8B-B14F-4D97-AF65-F5344CB8AC3E}">
        <p14:creationId xmlns:p14="http://schemas.microsoft.com/office/powerpoint/2010/main" val="420937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Station One: Dust Storms</a:t>
            </a:r>
            <a:endParaRPr lang="en-US" b="1" u="sng" dirty="0"/>
          </a:p>
        </p:txBody>
      </p:sp>
      <p:sp>
        <p:nvSpPr>
          <p:cNvPr id="4" name="TextBox 3"/>
          <p:cNvSpPr txBox="1"/>
          <p:nvPr/>
        </p:nvSpPr>
        <p:spPr>
          <a:xfrm>
            <a:off x="222211" y="942416"/>
            <a:ext cx="4846158" cy="892552"/>
          </a:xfrm>
          <a:prstGeom prst="rect">
            <a:avLst/>
          </a:prstGeom>
          <a:noFill/>
        </p:spPr>
        <p:txBody>
          <a:bodyPr wrap="square" rtlCol="0">
            <a:spAutoFit/>
          </a:bodyPr>
          <a:lstStyle/>
          <a:p>
            <a:r>
              <a:rPr lang="en-US" sz="3200" b="1" dirty="0" smtClean="0">
                <a:solidFill>
                  <a:srgbClr val="FF0000"/>
                </a:solidFill>
              </a:rPr>
              <a:t>1</a:t>
            </a:r>
            <a:r>
              <a:rPr lang="en-US" sz="2000" dirty="0" smtClean="0"/>
              <a:t> Watch the video: “The Great Dust Storm” by clicking the picture below.</a:t>
            </a:r>
            <a:endParaRPr lang="en-US" sz="2000" dirty="0"/>
          </a:p>
        </p:txBody>
      </p:sp>
      <p:sp>
        <p:nvSpPr>
          <p:cNvPr id="5" name="TextBox 4"/>
          <p:cNvSpPr txBox="1"/>
          <p:nvPr/>
        </p:nvSpPr>
        <p:spPr>
          <a:xfrm>
            <a:off x="6704724" y="234355"/>
            <a:ext cx="3260558" cy="1508105"/>
          </a:xfrm>
          <a:prstGeom prst="rect">
            <a:avLst/>
          </a:prstGeom>
          <a:noFill/>
        </p:spPr>
        <p:txBody>
          <a:bodyPr wrap="square" rtlCol="0">
            <a:spAutoFit/>
          </a:bodyPr>
          <a:lstStyle/>
          <a:p>
            <a:r>
              <a:rPr lang="en-US" sz="3200" b="1" dirty="0">
                <a:solidFill>
                  <a:srgbClr val="FF0000"/>
                </a:solidFill>
              </a:rPr>
              <a:t>3</a:t>
            </a:r>
            <a:r>
              <a:rPr lang="en-US" sz="2000" dirty="0" smtClean="0"/>
              <a:t> Listen to the interview of a dust storm survivor from the Library of Congress by clicking the logo below.</a:t>
            </a:r>
            <a:endParaRPr lang="en-US" sz="2000" dirty="0"/>
          </a:p>
        </p:txBody>
      </p:sp>
      <p:sp>
        <p:nvSpPr>
          <p:cNvPr id="6" name="Rounded Rectangular Callout 5"/>
          <p:cNvSpPr/>
          <p:nvPr/>
        </p:nvSpPr>
        <p:spPr>
          <a:xfrm>
            <a:off x="6704724" y="3849071"/>
            <a:ext cx="5026102" cy="2482457"/>
          </a:xfrm>
          <a:prstGeom prst="wedgeRoundRectCallout">
            <a:avLst>
              <a:gd name="adj1" fmla="val -39707"/>
              <a:gd name="adj2" fmla="val 727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r>
              <a:rPr lang="en-US" sz="2000" dirty="0" smtClean="0"/>
              <a:t> Have a team discussion about and sketch the following:</a:t>
            </a:r>
          </a:p>
          <a:p>
            <a:pPr algn="ctr"/>
            <a:r>
              <a:rPr lang="en-US" sz="2000" dirty="0" smtClean="0"/>
              <a:t>What would you do to prepare for a dust storm where you live?</a:t>
            </a:r>
          </a:p>
          <a:p>
            <a:pPr algn="ctr"/>
            <a:r>
              <a:rPr lang="en-US" sz="2000" dirty="0" smtClean="0"/>
              <a:t> What might things look like around the school after a modern day dust storm. </a:t>
            </a:r>
          </a:p>
          <a:p>
            <a:pPr algn="ctr"/>
            <a:r>
              <a:rPr lang="en-US" sz="2000" dirty="0" smtClean="0"/>
              <a:t>Sketch your post dust storm vision.</a:t>
            </a:r>
            <a:endParaRPr lang="en-US" sz="2000" dirty="0"/>
          </a:p>
          <a:p>
            <a:pPr algn="ctr"/>
            <a:r>
              <a:rPr lang="en-US" sz="2400" dirty="0" smtClean="0"/>
              <a:t> </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475" y="132772"/>
            <a:ext cx="2851050" cy="2851050"/>
          </a:xfrm>
          <a:prstGeom prst="rect">
            <a:avLst/>
          </a:prstGeom>
        </p:spPr>
      </p:pic>
      <p:pic>
        <p:nvPicPr>
          <p:cNvPr id="10" name="Picture 9">
            <a:hlinkClick r:id="rId3"/>
          </p:cNvPr>
          <p:cNvPicPr>
            <a:picLocks noChangeAspect="1"/>
          </p:cNvPicPr>
          <p:nvPr/>
        </p:nvPicPr>
        <p:blipFill rotWithShape="1">
          <a:blip r:embed="rId4"/>
          <a:srcRect l="33368" t="26193" r="8366" b="33996"/>
          <a:stretch/>
        </p:blipFill>
        <p:spPr>
          <a:xfrm>
            <a:off x="230169" y="1950638"/>
            <a:ext cx="5597236" cy="2912239"/>
          </a:xfrm>
          <a:prstGeom prst="rect">
            <a:avLst/>
          </a:prstGeom>
        </p:spPr>
      </p:pic>
      <p:pic>
        <p:nvPicPr>
          <p:cNvPr id="11" name="Picture 10">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4294" y="1742460"/>
            <a:ext cx="2106611" cy="2106611"/>
          </a:xfrm>
          <a:prstGeom prst="rect">
            <a:avLst/>
          </a:prstGeom>
        </p:spPr>
      </p:pic>
      <p:sp>
        <p:nvSpPr>
          <p:cNvPr id="12" name="TextBox 11"/>
          <p:cNvSpPr txBox="1"/>
          <p:nvPr/>
        </p:nvSpPr>
        <p:spPr>
          <a:xfrm>
            <a:off x="332509" y="5090299"/>
            <a:ext cx="5334000" cy="1138773"/>
          </a:xfrm>
          <a:prstGeom prst="rect">
            <a:avLst/>
          </a:prstGeom>
          <a:noFill/>
        </p:spPr>
        <p:txBody>
          <a:bodyPr wrap="square" rtlCol="0">
            <a:spAutoFit/>
          </a:bodyPr>
          <a:lstStyle/>
          <a:p>
            <a:r>
              <a:rPr lang="en-US" sz="3200" b="1" dirty="0" smtClean="0">
                <a:solidFill>
                  <a:srgbClr val="FF0000"/>
                </a:solidFill>
              </a:rPr>
              <a:t>2</a:t>
            </a:r>
            <a:r>
              <a:rPr lang="en-US" dirty="0" smtClean="0"/>
              <a:t> Read the description of a dust storm from chapter 1 of </a:t>
            </a:r>
            <a:r>
              <a:rPr lang="en-US" dirty="0" smtClean="0">
                <a:hlinkClick r:id="rId7"/>
              </a:rPr>
              <a:t>Grapes of Wrath </a:t>
            </a:r>
            <a:r>
              <a:rPr lang="en-US" dirty="0" smtClean="0"/>
              <a:t>by John Steinbeck. Begin reading at “The wind grew stronger…” </a:t>
            </a:r>
            <a:endParaRPr lang="en-US" dirty="0"/>
          </a:p>
        </p:txBody>
      </p:sp>
    </p:spTree>
    <p:extLst>
      <p:ext uri="{BB962C8B-B14F-4D97-AF65-F5344CB8AC3E}">
        <p14:creationId xmlns:p14="http://schemas.microsoft.com/office/powerpoint/2010/main" val="400556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13754"/>
            <a:ext cx="9753601" cy="1283112"/>
          </a:xfrm>
        </p:spPr>
        <p:txBody>
          <a:bodyPr>
            <a:normAutofit fontScale="90000"/>
          </a:bodyPr>
          <a:lstStyle/>
          <a:p>
            <a:r>
              <a:rPr lang="en-US" b="1" u="sng" dirty="0" smtClean="0"/>
              <a:t>Station Two: Looks </a:t>
            </a:r>
            <a:r>
              <a:rPr lang="en-US" b="1" u="sng" dirty="0" err="1" smtClean="0"/>
              <a:t>Kinda</a:t>
            </a:r>
            <a:r>
              <a:rPr lang="en-US" b="1" u="sng" dirty="0" smtClean="0"/>
              <a:t> Promising Out West...</a:t>
            </a:r>
            <a:endParaRPr lang="en-US" b="1" u="sng"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03" y="861577"/>
            <a:ext cx="1385455" cy="1248888"/>
          </a:xfrm>
          <a:prstGeom prst="rect">
            <a:avLst/>
          </a:prstGeom>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144" y="988640"/>
            <a:ext cx="1191491" cy="1077448"/>
          </a:xfrm>
          <a:prstGeom prst="rect">
            <a:avLst/>
          </a:prstGeom>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2144" y="2363151"/>
            <a:ext cx="1090144" cy="1400613"/>
          </a:xfrm>
          <a:prstGeom prst="rect">
            <a:avLst/>
          </a:prstGeom>
        </p:spPr>
      </p:pic>
      <p:pic>
        <p:nvPicPr>
          <p:cNvPr id="13" name="Picture 1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1180" y="2359529"/>
            <a:ext cx="961901" cy="1404235"/>
          </a:xfrm>
          <a:prstGeom prst="rect">
            <a:avLst/>
          </a:prstGeom>
        </p:spPr>
      </p:pic>
      <p:pic>
        <p:nvPicPr>
          <p:cNvPr id="16" name="Picture 15">
            <a:hlinkClick r:id="rId10"/>
          </p:cNvPr>
          <p:cNvPicPr>
            <a:picLocks noChangeAspect="1"/>
          </p:cNvPicPr>
          <p:nvPr/>
        </p:nvPicPr>
        <p:blipFill rotWithShape="1">
          <a:blip r:embed="rId11" cstate="print">
            <a:extLst>
              <a:ext uri="{28A0092B-C50C-407E-A947-70E740481C1C}">
                <a14:useLocalDpi xmlns:a14="http://schemas.microsoft.com/office/drawing/2010/main" val="0"/>
              </a:ext>
            </a:extLst>
          </a:blip>
          <a:srcRect l="33030" t="20001" r="31667" b="19596"/>
          <a:stretch/>
        </p:blipFill>
        <p:spPr>
          <a:xfrm>
            <a:off x="8069791" y="1123935"/>
            <a:ext cx="1994163" cy="2559034"/>
          </a:xfrm>
          <a:prstGeom prst="rect">
            <a:avLst/>
          </a:prstGeom>
        </p:spPr>
      </p:pic>
      <p:pic>
        <p:nvPicPr>
          <p:cNvPr id="18" name="Picture 17">
            <a:hlinkClick r:id="rId12"/>
          </p:cNvPr>
          <p:cNvPicPr>
            <a:picLocks noChangeAspect="1"/>
          </p:cNvPicPr>
          <p:nvPr/>
        </p:nvPicPr>
        <p:blipFill rotWithShape="1">
          <a:blip r:embed="rId13" cstate="print">
            <a:extLst>
              <a:ext uri="{28A0092B-C50C-407E-A947-70E740481C1C}">
                <a14:useLocalDpi xmlns:a14="http://schemas.microsoft.com/office/drawing/2010/main" val="0"/>
              </a:ext>
            </a:extLst>
          </a:blip>
          <a:srcRect l="9003" t="12930" r="14410" b="23434"/>
          <a:stretch/>
        </p:blipFill>
        <p:spPr>
          <a:xfrm>
            <a:off x="10514603" y="1623109"/>
            <a:ext cx="1552706" cy="2877073"/>
          </a:xfrm>
          <a:prstGeom prst="rect">
            <a:avLst/>
          </a:prstGeom>
        </p:spPr>
      </p:pic>
      <p:sp>
        <p:nvSpPr>
          <p:cNvPr id="19" name="Rounded Rectangular Callout 18"/>
          <p:cNvSpPr/>
          <p:nvPr/>
        </p:nvSpPr>
        <p:spPr>
          <a:xfrm>
            <a:off x="3257191" y="1105830"/>
            <a:ext cx="4199567" cy="28031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r>
              <a:rPr lang="en-US" sz="3200" b="1" dirty="0" smtClean="0">
                <a:solidFill>
                  <a:srgbClr val="FF0000"/>
                </a:solidFill>
              </a:rPr>
              <a:t> </a:t>
            </a:r>
            <a:r>
              <a:rPr lang="en-US" dirty="0" smtClean="0">
                <a:solidFill>
                  <a:schemeClr val="bg1"/>
                </a:solidFill>
              </a:rPr>
              <a:t> Discuss within your group</a:t>
            </a:r>
            <a:r>
              <a:rPr lang="en-US" dirty="0" smtClean="0"/>
              <a:t> what messages the fruit companies are trying to convey to customers? </a:t>
            </a:r>
          </a:p>
          <a:p>
            <a:pPr algn="ctr"/>
            <a:r>
              <a:rPr lang="en-US" dirty="0" smtClean="0"/>
              <a:t>How might these labels entice people to move west?  Do the employment posters and the labels together add to the lure of the west? </a:t>
            </a:r>
            <a:endParaRPr lang="en-US" dirty="0"/>
          </a:p>
        </p:txBody>
      </p:sp>
      <p:pic>
        <p:nvPicPr>
          <p:cNvPr id="20" name="Picture 19"/>
          <p:cNvPicPr/>
          <p:nvPr/>
        </p:nvPicPr>
        <p:blipFill>
          <a:blip r:embed="rId14" cstate="print">
            <a:extLst>
              <a:ext uri="{28A0092B-C50C-407E-A947-70E740481C1C}">
                <a14:useLocalDpi xmlns:a14="http://schemas.microsoft.com/office/drawing/2010/main" val="0"/>
              </a:ext>
            </a:extLst>
          </a:blip>
          <a:stretch>
            <a:fillRect/>
          </a:stretch>
        </p:blipFill>
        <p:spPr>
          <a:xfrm>
            <a:off x="10972063" y="30884"/>
            <a:ext cx="1077111" cy="1138283"/>
          </a:xfrm>
          <a:prstGeom prst="rect">
            <a:avLst/>
          </a:prstGeom>
        </p:spPr>
      </p:pic>
      <p:sp>
        <p:nvSpPr>
          <p:cNvPr id="22" name="TextBox 21"/>
          <p:cNvSpPr txBox="1"/>
          <p:nvPr/>
        </p:nvSpPr>
        <p:spPr>
          <a:xfrm>
            <a:off x="109103" y="3763764"/>
            <a:ext cx="3740728" cy="1138773"/>
          </a:xfrm>
          <a:prstGeom prst="rect">
            <a:avLst/>
          </a:prstGeom>
          <a:noFill/>
        </p:spPr>
        <p:txBody>
          <a:bodyPr wrap="square" rtlCol="0">
            <a:spAutoFit/>
          </a:bodyPr>
          <a:lstStyle/>
          <a:p>
            <a:r>
              <a:rPr lang="en-US" sz="3200" b="1" dirty="0" smtClean="0">
                <a:solidFill>
                  <a:srgbClr val="FF0000"/>
                </a:solidFill>
              </a:rPr>
              <a:t>1</a:t>
            </a:r>
            <a:r>
              <a:rPr lang="en-US" b="1" dirty="0" smtClean="0">
                <a:solidFill>
                  <a:srgbClr val="FF0000"/>
                </a:solidFill>
              </a:rPr>
              <a:t> </a:t>
            </a:r>
            <a:r>
              <a:rPr lang="en-US" dirty="0" smtClean="0"/>
              <a:t>Look carefully at the fruit crate labels and consider the imagery used in them </a:t>
            </a:r>
            <a:endParaRPr lang="en-US" dirty="0"/>
          </a:p>
        </p:txBody>
      </p:sp>
      <p:sp>
        <p:nvSpPr>
          <p:cNvPr id="23" name="TextBox 22"/>
          <p:cNvSpPr txBox="1"/>
          <p:nvPr/>
        </p:nvSpPr>
        <p:spPr>
          <a:xfrm>
            <a:off x="3164358" y="609667"/>
            <a:ext cx="4795645" cy="369332"/>
          </a:xfrm>
          <a:prstGeom prst="rect">
            <a:avLst/>
          </a:prstGeom>
          <a:noFill/>
        </p:spPr>
        <p:txBody>
          <a:bodyPr wrap="square" rtlCol="0">
            <a:spAutoFit/>
          </a:bodyPr>
          <a:lstStyle/>
          <a:p>
            <a:r>
              <a:rPr lang="en-US" dirty="0" smtClean="0"/>
              <a:t>Click on any label or poster for a full-sized image  </a:t>
            </a:r>
            <a:endParaRPr lang="en-US" dirty="0"/>
          </a:p>
        </p:txBody>
      </p:sp>
      <p:sp>
        <p:nvSpPr>
          <p:cNvPr id="24" name="TextBox 23"/>
          <p:cNvSpPr txBox="1"/>
          <p:nvPr/>
        </p:nvSpPr>
        <p:spPr>
          <a:xfrm>
            <a:off x="6631070" y="3909007"/>
            <a:ext cx="4183215" cy="1138773"/>
          </a:xfrm>
          <a:prstGeom prst="rect">
            <a:avLst/>
          </a:prstGeom>
          <a:noFill/>
        </p:spPr>
        <p:txBody>
          <a:bodyPr wrap="square" rtlCol="0">
            <a:spAutoFit/>
          </a:bodyPr>
          <a:lstStyle/>
          <a:p>
            <a:r>
              <a:rPr lang="en-US" sz="3200" b="1" dirty="0">
                <a:solidFill>
                  <a:srgbClr val="FF0000"/>
                </a:solidFill>
              </a:rPr>
              <a:t>3</a:t>
            </a:r>
            <a:r>
              <a:rPr lang="en-US" dirty="0" smtClean="0"/>
              <a:t> Examine the employment handbills remembering what conditions are like in the dust bowl  </a:t>
            </a:r>
            <a:endParaRPr lang="en-US" dirty="0"/>
          </a:p>
        </p:txBody>
      </p:sp>
      <p:sp>
        <p:nvSpPr>
          <p:cNvPr id="26" name="Plaque 25"/>
          <p:cNvSpPr/>
          <p:nvPr/>
        </p:nvSpPr>
        <p:spPr>
          <a:xfrm>
            <a:off x="5716240" y="5123637"/>
            <a:ext cx="6012873" cy="1588547"/>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r>
              <a:rPr lang="en-US" dirty="0" smtClean="0"/>
              <a:t> Design a label for a local product that would draw people to your city or town.</a:t>
            </a:r>
            <a:endParaRPr lang="en-US" dirty="0"/>
          </a:p>
        </p:txBody>
      </p:sp>
      <p:pic>
        <p:nvPicPr>
          <p:cNvPr id="3" name="Picture 2">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69222" y="5019669"/>
            <a:ext cx="1161141" cy="1796482"/>
          </a:xfrm>
          <a:prstGeom prst="rect">
            <a:avLst/>
          </a:prstGeom>
        </p:spPr>
      </p:pic>
      <p:sp>
        <p:nvSpPr>
          <p:cNvPr id="4" name="TextBox 3"/>
          <p:cNvSpPr txBox="1"/>
          <p:nvPr/>
        </p:nvSpPr>
        <p:spPr>
          <a:xfrm>
            <a:off x="261180" y="4878699"/>
            <a:ext cx="3133184" cy="1969770"/>
          </a:xfrm>
          <a:prstGeom prst="rect">
            <a:avLst/>
          </a:prstGeom>
          <a:noFill/>
        </p:spPr>
        <p:txBody>
          <a:bodyPr wrap="square" rtlCol="0">
            <a:spAutoFit/>
          </a:bodyPr>
          <a:lstStyle/>
          <a:p>
            <a:r>
              <a:rPr lang="en-US" sz="3200" b="1" dirty="0" smtClean="0">
                <a:solidFill>
                  <a:srgbClr val="FF0000"/>
                </a:solidFill>
              </a:rPr>
              <a:t>2 </a:t>
            </a:r>
            <a:r>
              <a:rPr lang="en-US" dirty="0" smtClean="0"/>
              <a:t>Click on the book cover and read the description of California found in Ch. 18 (p.154) starting with “They drove through..” ending with “California.”</a:t>
            </a:r>
            <a:endParaRPr lang="en-US" dirty="0"/>
          </a:p>
        </p:txBody>
      </p:sp>
    </p:spTree>
    <p:extLst>
      <p:ext uri="{BB962C8B-B14F-4D97-AF65-F5344CB8AC3E}">
        <p14:creationId xmlns:p14="http://schemas.microsoft.com/office/powerpoint/2010/main" val="1955324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4154</TotalTime>
  <Words>1375</Words>
  <Application>Microsoft Office PowerPoint</Application>
  <PresentationFormat>Widescreen</PresentationFormat>
  <Paragraphs>93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Berlin Sans FB</vt:lpstr>
      <vt:lpstr>Calibri</vt:lpstr>
      <vt:lpstr>Calibri Light</vt:lpstr>
      <vt:lpstr>Office Theme</vt:lpstr>
      <vt:lpstr>The Dust Bowl </vt:lpstr>
      <vt:lpstr>On the Move</vt:lpstr>
      <vt:lpstr>On the Move 2 </vt:lpstr>
      <vt:lpstr>Current and Future Climate Refugee Crises.</vt:lpstr>
      <vt:lpstr>Climate Refugees in US History  </vt:lpstr>
      <vt:lpstr>Lab Directions: Dust Bowl</vt:lpstr>
      <vt:lpstr>Should You Stay or Should You Go?</vt:lpstr>
      <vt:lpstr>Station One: Dust Storms</vt:lpstr>
      <vt:lpstr>Station Two: Looks Kinda Promising Out West...</vt:lpstr>
      <vt:lpstr>Station Three: Western Realities  </vt:lpstr>
      <vt:lpstr>Station Four: What’s America About Again?</vt:lpstr>
      <vt:lpstr>Station Five: Decision Time </vt:lpstr>
      <vt:lpstr>Station Six: Life Interrupted </vt:lpstr>
      <vt:lpstr>Station 7:  A Deeper Dive</vt:lpstr>
    </vt:vector>
  </TitlesOfParts>
  <Company>ISD761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Dustbowl lab</dc:title>
  <dc:creator>NOET SCOTT</dc:creator>
  <cp:lastModifiedBy>NOET SCOTT</cp:lastModifiedBy>
  <cp:revision>253</cp:revision>
  <dcterms:created xsi:type="dcterms:W3CDTF">2016-03-08T18:53:27Z</dcterms:created>
  <dcterms:modified xsi:type="dcterms:W3CDTF">2016-09-02T00:32:40Z</dcterms:modified>
</cp:coreProperties>
</file>